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Default Extension="jpg" ContentType="image/jpg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8535" y="560226"/>
            <a:ext cx="7706995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797" y="289053"/>
            <a:ext cx="8389138" cy="134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90" y="1937259"/>
            <a:ext cx="7598409" cy="415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ildfirerisk.org/cwdg-tool" TargetMode="External"/><Relationship Id="rId3" Type="http://schemas.openxmlformats.org/officeDocument/2006/relationships/image" Target="../media/image58.jp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ldfirerisk.org/cwdg-tool" TargetMode="External"/><Relationship Id="rId3" Type="http://schemas.openxmlformats.org/officeDocument/2006/relationships/hyperlink" Target="https://screeningtool.geoplatform.gov/en/%233/33.47/-97.5" TargetMode="External"/><Relationship Id="rId4" Type="http://schemas.openxmlformats.org/officeDocument/2006/relationships/hyperlink" Target="https://www.fs.usda.gov/managing-land/fire/grants" TargetMode="External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orestsandrangelands.gov/strategy/thestrategy.shtml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ants.gov/" TargetMode="External"/><Relationship Id="rId3" Type="http://schemas.openxmlformats.org/officeDocument/2006/relationships/hyperlink" Target="https://cwdg.forestrygrants.org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wdg.forestrygrants.org/" TargetMode="Externa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9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0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3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5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6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7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9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0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1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2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3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4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5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6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7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ccessga@usda.gov" TargetMode="External"/><Relationship Id="rId3" Type="http://schemas.openxmlformats.org/officeDocument/2006/relationships/hyperlink" Target="https://outlook.office365.com/owa/calendar/ForestServiceGrantsAgreements%40usdagcc.onmicrosoft.com/bookings/" TargetMode="Externa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dfirerisk.org/cwdg" TargetMode="Externa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8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9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0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1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1.jpg"/><Relationship Id="rId4" Type="http://schemas.openxmlformats.org/officeDocument/2006/relationships/image" Target="../media/image4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pn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6.pn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8.jpg"/><Relationship Id="rId4" Type="http://schemas.openxmlformats.org/officeDocument/2006/relationships/image" Target="../media/image47.jp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9.pn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9.pn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0.pn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3.pn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56.jpg"/><Relationship Id="rId7" Type="http://schemas.openxmlformats.org/officeDocument/2006/relationships/image" Target="../media/image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43000" y="1000505"/>
            <a:ext cx="8001000" cy="5857875"/>
            <a:chOff x="1143000" y="1000505"/>
            <a:chExt cx="8001000" cy="5857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4033266"/>
              <a:ext cx="6858000" cy="76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7451" y="1000505"/>
              <a:ext cx="5146548" cy="5857494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358133" cy="45719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28600" y="829055"/>
            <a:ext cx="8639175" cy="0"/>
          </a:xfrm>
          <a:custGeom>
            <a:avLst/>
            <a:gdLst/>
            <a:ahLst/>
            <a:cxnLst/>
            <a:rect l="l" t="t" r="r" b="b"/>
            <a:pathLst>
              <a:path w="8639175" h="0">
                <a:moveTo>
                  <a:pt x="0" y="0"/>
                </a:moveTo>
                <a:lnTo>
                  <a:pt x="86391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0557" y="814045"/>
            <a:ext cx="6773545" cy="315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25000"/>
              </a:lnSpc>
              <a:spcBef>
                <a:spcPts val="100"/>
              </a:spcBef>
            </a:pPr>
            <a:r>
              <a:rPr dirty="0" sz="4100" b="1">
                <a:latin typeface="Verdana"/>
                <a:cs typeface="Verdana"/>
              </a:rPr>
              <a:t>Community</a:t>
            </a:r>
            <a:r>
              <a:rPr dirty="0" sz="4100" spc="-290" b="1">
                <a:latin typeface="Verdana"/>
                <a:cs typeface="Verdana"/>
              </a:rPr>
              <a:t> </a:t>
            </a:r>
            <a:r>
              <a:rPr dirty="0" sz="4100" spc="-10" b="1">
                <a:latin typeface="Verdana"/>
                <a:cs typeface="Verdana"/>
              </a:rPr>
              <a:t>Wildfire </a:t>
            </a:r>
            <a:r>
              <a:rPr dirty="0" sz="4100" b="1">
                <a:latin typeface="Verdana"/>
                <a:cs typeface="Verdana"/>
              </a:rPr>
              <a:t>Defense</a:t>
            </a:r>
            <a:r>
              <a:rPr dirty="0" sz="4100" spc="-150" b="1">
                <a:latin typeface="Verdana"/>
                <a:cs typeface="Verdana"/>
              </a:rPr>
              <a:t> </a:t>
            </a:r>
            <a:r>
              <a:rPr dirty="0" sz="4100" b="1">
                <a:latin typeface="Verdana"/>
                <a:cs typeface="Verdana"/>
              </a:rPr>
              <a:t>Grant</a:t>
            </a:r>
            <a:r>
              <a:rPr dirty="0" sz="4100" spc="-175" b="1">
                <a:latin typeface="Verdana"/>
                <a:cs typeface="Verdana"/>
              </a:rPr>
              <a:t> </a:t>
            </a:r>
            <a:r>
              <a:rPr dirty="0" sz="4100" spc="-10" b="1">
                <a:latin typeface="Verdana"/>
                <a:cs typeface="Verdana"/>
              </a:rPr>
              <a:t>(CWDG) </a:t>
            </a:r>
            <a:r>
              <a:rPr dirty="0" sz="4100" b="1">
                <a:latin typeface="Verdana"/>
                <a:cs typeface="Verdana"/>
              </a:rPr>
              <a:t>Program</a:t>
            </a:r>
            <a:r>
              <a:rPr dirty="0" sz="4100" spc="-220" b="1">
                <a:latin typeface="Verdana"/>
                <a:cs typeface="Verdana"/>
              </a:rPr>
              <a:t> </a:t>
            </a:r>
            <a:r>
              <a:rPr dirty="0" sz="4100" b="1">
                <a:latin typeface="Verdana"/>
                <a:cs typeface="Verdana"/>
              </a:rPr>
              <a:t>Webinar</a:t>
            </a:r>
            <a:r>
              <a:rPr dirty="0" sz="4100" spc="-204" b="1">
                <a:latin typeface="Verdana"/>
                <a:cs typeface="Verdana"/>
              </a:rPr>
              <a:t> </a:t>
            </a:r>
            <a:r>
              <a:rPr dirty="0" sz="4100" spc="-25" b="1">
                <a:latin typeface="Verdana"/>
                <a:cs typeface="Verdana"/>
              </a:rPr>
              <a:t>for </a:t>
            </a:r>
            <a:r>
              <a:rPr dirty="0" sz="4100" spc="-10" b="1">
                <a:latin typeface="Verdana"/>
                <a:cs typeface="Verdana"/>
              </a:rPr>
              <a:t>Applicants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50088" y="4751041"/>
            <a:ext cx="2645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Verdana"/>
                <a:cs typeface="Verdana"/>
              </a:rPr>
              <a:t>(Updated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08/03/2023)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Use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3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Two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Scoring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Rubrics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95538"/>
            <a:ext cx="7144384" cy="249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7075">
              <a:lnSpc>
                <a:spcPct val="107200"/>
              </a:lnSpc>
              <a:spcBef>
                <a:spcPts val="100"/>
              </a:spcBef>
            </a:pPr>
            <a:r>
              <a:rPr dirty="0" sz="2100" b="1">
                <a:latin typeface="Verdana"/>
                <a:cs typeface="Verdana"/>
              </a:rPr>
              <a:t>Separate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scoring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rubrics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are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developed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spc="-25" b="1">
                <a:latin typeface="Verdana"/>
                <a:cs typeface="Verdana"/>
              </a:rPr>
              <a:t>for </a:t>
            </a:r>
            <a:r>
              <a:rPr dirty="0" sz="2100" b="1">
                <a:latin typeface="Verdana"/>
                <a:cs typeface="Verdana"/>
              </a:rPr>
              <a:t>CWPPs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verses</a:t>
            </a:r>
            <a:r>
              <a:rPr dirty="0" sz="2100" spc="10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Projects</a:t>
            </a:r>
            <a:endParaRPr sz="2100">
              <a:latin typeface="Verdana"/>
              <a:cs typeface="Verdana"/>
            </a:endParaRPr>
          </a:p>
          <a:p>
            <a:pPr marL="354965" marR="5080" indent="-342265">
              <a:lnSpc>
                <a:spcPct val="107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Separate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scoring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rubrics are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place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0">
                <a:latin typeface="Verdana"/>
                <a:cs typeface="Verdana"/>
              </a:rPr>
              <a:t> CWPPs </a:t>
            </a:r>
            <a:r>
              <a:rPr dirty="0" sz="2100">
                <a:latin typeface="Verdana"/>
                <a:cs typeface="Verdana"/>
              </a:rPr>
              <a:t>verses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implementation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projects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allowing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better </a:t>
            </a:r>
            <a:r>
              <a:rPr dirty="0" sz="2100">
                <a:latin typeface="Verdana"/>
                <a:cs typeface="Verdana"/>
              </a:rPr>
              <a:t>clarification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both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applicants and</a:t>
            </a:r>
            <a:r>
              <a:rPr dirty="0" sz="2100" spc="-10">
                <a:latin typeface="Verdana"/>
                <a:cs typeface="Verdana"/>
              </a:rPr>
              <a:t> reviewers </a:t>
            </a:r>
            <a:r>
              <a:rPr dirty="0" sz="2100">
                <a:latin typeface="Verdana"/>
                <a:cs typeface="Verdana"/>
              </a:rPr>
              <a:t>regarding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information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needed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answer questions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3541" rIns="0" bIns="0" rtlCol="0" vert="horz">
            <a:spAutoFit/>
          </a:bodyPr>
          <a:lstStyle/>
          <a:p>
            <a:pPr marL="1160780">
              <a:lnSpc>
                <a:spcPct val="100000"/>
              </a:lnSpc>
              <a:spcBef>
                <a:spcPts val="125"/>
              </a:spcBef>
            </a:pPr>
            <a:r>
              <a:rPr dirty="0" u="sng" sz="24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www.wildfirerisk.org/cwdg-</a:t>
            </a:r>
            <a:r>
              <a:rPr dirty="0" u="sng" sz="245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tool</a:t>
            </a:r>
            <a:endParaRPr sz="24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3999" cy="4248149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National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Tools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60119"/>
            <a:ext cx="7641590" cy="451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CWDG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Tool:</a:t>
            </a:r>
            <a:r>
              <a:rPr dirty="0" sz="2100" spc="10">
                <a:latin typeface="Verdana"/>
                <a:cs typeface="Verdana"/>
              </a:rPr>
              <a:t>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https://wildfirerisk.org/cwdg-</a:t>
            </a:r>
            <a:r>
              <a:rPr dirty="0" u="sng" sz="21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tool</a:t>
            </a:r>
            <a:endParaRPr sz="2100">
              <a:latin typeface="Verdana"/>
              <a:cs typeface="Verdana"/>
            </a:endParaRPr>
          </a:p>
          <a:p>
            <a:pPr marL="184150" marR="5080" indent="-171450">
              <a:lnSpc>
                <a:spcPct val="1139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Council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Environmental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Quality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Climate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Economic </a:t>
            </a:r>
            <a:r>
              <a:rPr dirty="0" sz="2100">
                <a:latin typeface="Verdana"/>
                <a:cs typeface="Verdana"/>
              </a:rPr>
              <a:t>Justice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Screening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Tool: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3"/>
              </a:rPr>
              <a:t>https://screeningtool.geoplatform.gov/en/#3/33.47/-</a:t>
            </a:r>
            <a:r>
              <a:rPr dirty="0" sz="2100" spc="-10">
                <a:solidFill>
                  <a:srgbClr val="0562C1"/>
                </a:solidFill>
                <a:latin typeface="Verdana"/>
                <a:cs typeface="Verdana"/>
              </a:rPr>
              <a:t> </a:t>
            </a:r>
            <a:r>
              <a:rPr dirty="0" u="sng" sz="21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3"/>
              </a:rPr>
              <a:t>97.5</a:t>
            </a:r>
            <a:endParaRPr sz="2100">
              <a:latin typeface="Verdana"/>
              <a:cs typeface="Verdana"/>
            </a:endParaRPr>
          </a:p>
          <a:p>
            <a:pPr marL="183515" marR="389255" indent="-171450">
              <a:lnSpc>
                <a:spcPct val="113900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latin typeface="Verdana"/>
                <a:cs typeface="Verdana"/>
              </a:rPr>
              <a:t>Updated</a:t>
            </a:r>
            <a:r>
              <a:rPr dirty="0" sz="2100" spc="-4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and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approved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tools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will</a:t>
            </a:r>
            <a:r>
              <a:rPr dirty="0" sz="2100" spc="-3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be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posted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spc="-25" b="1">
                <a:latin typeface="Verdana"/>
                <a:cs typeface="Verdana"/>
              </a:rPr>
              <a:t>on </a:t>
            </a:r>
            <a:r>
              <a:rPr dirty="0" sz="2100" b="1">
                <a:latin typeface="Verdana"/>
                <a:cs typeface="Verdana"/>
              </a:rPr>
              <a:t>CWDG</a:t>
            </a:r>
            <a:r>
              <a:rPr dirty="0" sz="2100" spc="-4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website:</a:t>
            </a:r>
            <a:r>
              <a:rPr dirty="0" sz="2100" spc="-5" b="1">
                <a:latin typeface="Verdana"/>
                <a:cs typeface="Verdana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Community</a:t>
            </a:r>
            <a:r>
              <a:rPr dirty="0" u="sng" sz="21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Wildfire</a:t>
            </a:r>
            <a:r>
              <a:rPr dirty="0" u="sng" sz="21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Defense</a:t>
            </a:r>
            <a:r>
              <a:rPr dirty="0" u="sng" sz="21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Grant</a:t>
            </a:r>
            <a:r>
              <a:rPr dirty="0" sz="2100" spc="-10">
                <a:solidFill>
                  <a:srgbClr val="0562C1"/>
                </a:solidFill>
                <a:latin typeface="Verdana"/>
                <a:cs typeface="Verdana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Program</a:t>
            </a:r>
            <a:r>
              <a:rPr dirty="0" u="sng" sz="2100" spc="-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|</a:t>
            </a:r>
            <a:r>
              <a:rPr dirty="0" u="sng" sz="21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US</a:t>
            </a:r>
            <a:r>
              <a:rPr dirty="0" u="sng" sz="21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Forest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Service</a:t>
            </a:r>
            <a:r>
              <a:rPr dirty="0" u="sng" sz="21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4"/>
              </a:rPr>
              <a:t>(usda.gov)</a:t>
            </a:r>
            <a:endParaRPr sz="21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 spc="-10">
                <a:latin typeface="Verdana"/>
                <a:cs typeface="Verdana"/>
              </a:rPr>
              <a:t>FAQ's</a:t>
            </a:r>
            <a:endParaRPr sz="18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Samples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high/low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scoring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questions</a:t>
            </a:r>
            <a:endParaRPr sz="18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Webinar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Recordings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7514" y="1990553"/>
            <a:ext cx="6235065" cy="167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800" spc="80">
                <a:solidFill>
                  <a:srgbClr val="58523E"/>
                </a:solidFill>
                <a:latin typeface="Arial"/>
                <a:cs typeface="Arial"/>
              </a:rPr>
              <a:t>8/4/</a:t>
            </a:r>
            <a:r>
              <a:rPr dirty="0" sz="1800" spc="80">
                <a:solidFill>
                  <a:srgbClr val="58523E"/>
                </a:solidFill>
                <a:latin typeface="Arial"/>
                <a:cs typeface="Arial"/>
              </a:rPr>
              <a:t>23</a:t>
            </a:r>
            <a:r>
              <a:rPr dirty="0" sz="1800" spc="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-</a:t>
            </a:r>
            <a:r>
              <a:rPr dirty="0" sz="1800" spc="-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58523E"/>
                </a:solidFill>
                <a:latin typeface="Arial"/>
                <a:cs typeface="Arial"/>
              </a:rPr>
              <a:t>8/15/23</a:t>
            </a:r>
            <a:r>
              <a:rPr dirty="0" sz="1800" spc="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–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25">
                <a:solidFill>
                  <a:srgbClr val="58523E"/>
                </a:solidFill>
                <a:latin typeface="Arial"/>
                <a:cs typeface="Arial"/>
              </a:rPr>
              <a:t>Applicant</a:t>
            </a:r>
            <a:r>
              <a:rPr dirty="0" sz="1800" spc="-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45">
                <a:solidFill>
                  <a:srgbClr val="58523E"/>
                </a:solidFill>
                <a:latin typeface="Arial"/>
                <a:cs typeface="Arial"/>
              </a:rPr>
              <a:t>Webinars</a:t>
            </a:r>
            <a:r>
              <a:rPr dirty="0" sz="1800" spc="-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(4)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55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 spc="70">
                <a:solidFill>
                  <a:srgbClr val="58523E"/>
                </a:solidFill>
                <a:latin typeface="Arial"/>
                <a:cs typeface="Arial"/>
              </a:rPr>
              <a:t>8/30/23</a:t>
            </a:r>
            <a:r>
              <a:rPr dirty="0" sz="1800" spc="3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-</a:t>
            </a:r>
            <a:r>
              <a:rPr dirty="0" sz="1800" spc="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10/31/23</a:t>
            </a:r>
            <a:r>
              <a:rPr dirty="0" sz="1800" spc="3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-</a:t>
            </a:r>
            <a:r>
              <a:rPr dirty="0" sz="1800" spc="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58523E"/>
                </a:solidFill>
                <a:latin typeface="Arial"/>
                <a:cs typeface="Arial"/>
              </a:rPr>
              <a:t>Bi-</a:t>
            </a: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Weekly</a:t>
            </a:r>
            <a:r>
              <a:rPr dirty="0" sz="1800" spc="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05">
                <a:solidFill>
                  <a:srgbClr val="58523E"/>
                </a:solidFill>
                <a:latin typeface="Arial"/>
                <a:cs typeface="Arial"/>
              </a:rPr>
              <a:t>Office</a:t>
            </a:r>
            <a:r>
              <a:rPr dirty="0" sz="1800" spc="1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23E"/>
                </a:solidFill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55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10/31/23</a:t>
            </a:r>
            <a:r>
              <a:rPr dirty="0" sz="1800" spc="7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–</a:t>
            </a:r>
            <a:r>
              <a:rPr dirty="0" sz="1800" spc="4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Close</a:t>
            </a:r>
            <a:r>
              <a:rPr dirty="0" sz="1800" spc="5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58523E"/>
                </a:solidFill>
                <a:latin typeface="Arial"/>
                <a:cs typeface="Arial"/>
              </a:rPr>
              <a:t>application</a:t>
            </a:r>
            <a:r>
              <a:rPr dirty="0" sz="1800" spc="2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58523E"/>
                </a:solidFill>
                <a:latin typeface="Arial"/>
                <a:cs typeface="Arial"/>
              </a:rPr>
              <a:t>period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55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12/01/23</a:t>
            </a:r>
            <a:r>
              <a:rPr dirty="0" sz="1800" spc="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–</a:t>
            </a:r>
            <a:r>
              <a:rPr dirty="0" sz="1800" spc="-2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8523E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58523E"/>
                </a:solidFill>
                <a:latin typeface="Arial"/>
                <a:cs typeface="Arial"/>
              </a:rPr>
              <a:t>round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 2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58523E"/>
                </a:solidFill>
                <a:latin typeface="Arial"/>
                <a:cs typeface="Arial"/>
              </a:rPr>
              <a:t>applications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55">
                <a:solidFill>
                  <a:srgbClr val="58523E"/>
                </a:solidFill>
                <a:latin typeface="Arial"/>
                <a:cs typeface="Arial"/>
              </a:rPr>
              <a:t>verified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ts val="2155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01/31/24</a:t>
            </a:r>
            <a:r>
              <a:rPr dirty="0" sz="1800" spc="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–</a:t>
            </a:r>
            <a:r>
              <a:rPr dirty="0" sz="1800" spc="-2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8523E"/>
                </a:solidFill>
                <a:latin typeface="Arial"/>
                <a:cs typeface="Arial"/>
              </a:rPr>
              <a:t>Have</a:t>
            </a:r>
            <a:r>
              <a:rPr dirty="0" sz="1800" spc="-2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58523E"/>
                </a:solidFill>
                <a:latin typeface="Arial"/>
                <a:cs typeface="Arial"/>
              </a:rPr>
              <a:t>round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 2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5">
                <a:solidFill>
                  <a:srgbClr val="58523E"/>
                </a:solidFill>
                <a:latin typeface="Arial"/>
                <a:cs typeface="Arial"/>
              </a:rPr>
              <a:t>applications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58523E"/>
                </a:solidFill>
                <a:latin typeface="Arial"/>
                <a:cs typeface="Arial"/>
              </a:rPr>
              <a:t>scored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 spc="60">
                <a:solidFill>
                  <a:srgbClr val="58523E"/>
                </a:solidFill>
                <a:latin typeface="Arial"/>
                <a:cs typeface="Arial"/>
              </a:rPr>
              <a:t>02/16/24</a:t>
            </a:r>
            <a:r>
              <a:rPr dirty="0" sz="1800" spc="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–</a:t>
            </a:r>
            <a:r>
              <a:rPr dirty="0" sz="1800" spc="-3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23E"/>
                </a:solidFill>
                <a:latin typeface="Arial"/>
                <a:cs typeface="Arial"/>
              </a:rPr>
              <a:t>Final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list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14">
                <a:solidFill>
                  <a:srgbClr val="58523E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58523E"/>
                </a:solidFill>
                <a:latin typeface="Arial"/>
                <a:cs typeface="Arial"/>
              </a:rPr>
              <a:t>scored</a:t>
            </a:r>
            <a:r>
              <a:rPr dirty="0" sz="1800" spc="-1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75">
                <a:solidFill>
                  <a:srgbClr val="58523E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105">
                <a:solidFill>
                  <a:srgbClr val="58523E"/>
                </a:solidFill>
                <a:latin typeface="Arial"/>
                <a:cs typeface="Arial"/>
              </a:rPr>
              <a:t>ranked</a:t>
            </a:r>
            <a:r>
              <a:rPr dirty="0" sz="1800" spc="-25">
                <a:solidFill>
                  <a:srgbClr val="58523E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58523E"/>
                </a:solidFill>
                <a:latin typeface="Arial"/>
                <a:cs typeface="Arial"/>
              </a:rPr>
              <a:t>applications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6178" rIns="0" bIns="0" rtlCol="0" vert="horz">
            <a:spAutoFit/>
          </a:bodyPr>
          <a:lstStyle/>
          <a:p>
            <a:pPr marL="60769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Proposed</a:t>
            </a:r>
            <a:r>
              <a:rPr dirty="0" spc="-35"/>
              <a:t> </a:t>
            </a:r>
            <a:r>
              <a:rPr dirty="0" spc="-25"/>
              <a:t>Timeline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CWDG</a:t>
            </a:r>
            <a:r>
              <a:rPr dirty="0" spc="-45"/>
              <a:t> </a:t>
            </a:r>
            <a:r>
              <a:rPr dirty="0" spc="-10"/>
              <a:t>Program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9386" y="2614259"/>
            <a:ext cx="338327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0">
                <a:solidFill>
                  <a:srgbClr val="000000"/>
                </a:solidFill>
                <a:latin typeface="Verdana"/>
                <a:cs typeface="Verdana"/>
              </a:rPr>
              <a:t>Questions?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627" y="1061045"/>
            <a:ext cx="4983480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CWDG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Program Overview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Authorizing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Legislation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41831"/>
            <a:ext cx="7507605" cy="404622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75"/>
              </a:spcBef>
            </a:pPr>
            <a:r>
              <a:rPr dirty="0" sz="2100">
                <a:latin typeface="Verdana"/>
                <a:cs typeface="Verdana"/>
              </a:rPr>
              <a:t>Infrastructure,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Investment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Jobs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Act,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Section </a:t>
            </a:r>
            <a:r>
              <a:rPr dirty="0" sz="2100">
                <a:latin typeface="Verdana"/>
                <a:cs typeface="Verdana"/>
              </a:rPr>
              <a:t>40803(f)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authorizes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 Secretary</a:t>
            </a:r>
            <a:r>
              <a:rPr dirty="0" sz="2100" spc="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Agriculture, </a:t>
            </a:r>
            <a:r>
              <a:rPr dirty="0" sz="2100">
                <a:latin typeface="Verdana"/>
                <a:cs typeface="Verdana"/>
              </a:rPr>
              <a:t>through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USDA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Forest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Service,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establish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a </a:t>
            </a:r>
            <a:r>
              <a:rPr dirty="0" sz="2100">
                <a:latin typeface="Verdana"/>
                <a:cs typeface="Verdana"/>
              </a:rPr>
              <a:t>program,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which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shall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separate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from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program </a:t>
            </a:r>
            <a:r>
              <a:rPr dirty="0" sz="2100">
                <a:latin typeface="Verdana"/>
                <a:cs typeface="Verdana"/>
              </a:rPr>
              <a:t>established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under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section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203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Robert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20">
                <a:latin typeface="Verdana"/>
                <a:cs typeface="Verdana"/>
              </a:rPr>
              <a:t>T.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Stafford </a:t>
            </a:r>
            <a:r>
              <a:rPr dirty="0" sz="2100">
                <a:latin typeface="Verdana"/>
                <a:cs typeface="Verdana"/>
              </a:rPr>
              <a:t>Disaster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Relief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Emergency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Assistance Act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(42 </a:t>
            </a:r>
            <a:r>
              <a:rPr dirty="0" sz="2100">
                <a:latin typeface="Verdana"/>
                <a:cs typeface="Verdana"/>
              </a:rPr>
              <a:t>U.S.C.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5133),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under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which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Secretary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Agriculture,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cooperation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with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States,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shall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award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grants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to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ts val="2440"/>
              </a:lnSpc>
            </a:pPr>
            <a:r>
              <a:rPr dirty="0" sz="2100" spc="-25">
                <a:latin typeface="Verdana"/>
                <a:cs typeface="Verdana"/>
              </a:rPr>
              <a:t>at-</a:t>
            </a:r>
            <a:r>
              <a:rPr dirty="0" sz="2100">
                <a:latin typeface="Verdana"/>
                <a:cs typeface="Verdana"/>
              </a:rPr>
              <a:t>risk</a:t>
            </a:r>
            <a:r>
              <a:rPr dirty="0" sz="2100" spc="-6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communities,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including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Indian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Tribes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—</a:t>
            </a:r>
            <a:endParaRPr sz="2100">
              <a:latin typeface="Verdana"/>
              <a:cs typeface="Verdana"/>
            </a:endParaRPr>
          </a:p>
          <a:p>
            <a:pPr marL="641350" marR="396875" indent="-171450">
              <a:lnSpc>
                <a:spcPts val="2090"/>
              </a:lnSpc>
              <a:spcBef>
                <a:spcPts val="665"/>
              </a:spcBef>
              <a:buFont typeface="Arial"/>
              <a:buChar char="•"/>
              <a:tabLst>
                <a:tab pos="641350" algn="l"/>
              </a:tabLst>
            </a:pPr>
            <a:r>
              <a:rPr dirty="0" sz="1800">
                <a:latin typeface="Verdana"/>
                <a:cs typeface="Verdana"/>
              </a:rPr>
              <a:t>(A)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develop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revise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community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wildfire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protection </a:t>
            </a:r>
            <a:r>
              <a:rPr dirty="0" sz="1800">
                <a:latin typeface="Verdana"/>
                <a:cs typeface="Verdana"/>
              </a:rPr>
              <a:t>plan;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641350" marR="103505" indent="-171450">
              <a:lnSpc>
                <a:spcPts val="2090"/>
              </a:lnSpc>
              <a:spcBef>
                <a:spcPts val="605"/>
              </a:spcBef>
              <a:buFont typeface="Arial"/>
              <a:buChar char="•"/>
              <a:tabLst>
                <a:tab pos="641350" algn="l"/>
              </a:tabLst>
            </a:pPr>
            <a:r>
              <a:rPr dirty="0" sz="1800">
                <a:latin typeface="Verdana"/>
                <a:cs typeface="Verdana"/>
              </a:rPr>
              <a:t>(B)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carry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out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described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wildfire </a:t>
            </a:r>
            <a:r>
              <a:rPr dirty="0" sz="1800">
                <a:latin typeface="Verdana"/>
                <a:cs typeface="Verdana"/>
              </a:rPr>
              <a:t>protection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plan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more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 years</a:t>
            </a:r>
            <a:r>
              <a:rPr dirty="0" sz="1800" spc="-25">
                <a:latin typeface="Verdana"/>
                <a:cs typeface="Verdana"/>
              </a:rPr>
              <a:t> old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Program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Purpose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4211"/>
            <a:ext cx="7693659" cy="3910329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3515" marR="364490" indent="-171450">
              <a:lnSpc>
                <a:spcPts val="2140"/>
              </a:lnSpc>
              <a:spcBef>
                <a:spcPts val="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CWDG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intended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help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communities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wildland </a:t>
            </a:r>
            <a:r>
              <a:rPr dirty="0" sz="1900">
                <a:latin typeface="Verdana"/>
                <a:cs typeface="Verdana"/>
              </a:rPr>
              <a:t>urban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interface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(WUI)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implement 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three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goals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the </a:t>
            </a:r>
            <a:r>
              <a:rPr dirty="0" u="sng" sz="1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National</a:t>
            </a:r>
            <a:r>
              <a:rPr dirty="0" u="sng" sz="19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Cohesive</a:t>
            </a:r>
            <a:r>
              <a:rPr dirty="0" u="sng" sz="1900" spc="-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Wildland</a:t>
            </a:r>
            <a:r>
              <a:rPr dirty="0" u="sng" sz="19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Fire</a:t>
            </a:r>
            <a:r>
              <a:rPr dirty="0" u="sng" sz="19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Management</a:t>
            </a:r>
            <a:r>
              <a:rPr dirty="0" u="sng" sz="1900" spc="-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dirty="0" u="sng" sz="19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Strategy</a:t>
            </a:r>
            <a:r>
              <a:rPr dirty="0" sz="1900" spc="-10">
                <a:solidFill>
                  <a:srgbClr val="0562C1"/>
                </a:solidFill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(Cohesive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Strategy):</a:t>
            </a:r>
            <a:endParaRPr sz="1900">
              <a:latin typeface="Verdana"/>
              <a:cs typeface="Verdana"/>
            </a:endParaRPr>
          </a:p>
          <a:p>
            <a:pPr lvl="1" marL="424180" marR="5080" indent="-171450">
              <a:lnSpc>
                <a:spcPct val="93900"/>
              </a:lnSpc>
              <a:spcBef>
                <a:spcPts val="86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 b="1">
                <a:latin typeface="Verdana"/>
                <a:cs typeface="Verdana"/>
              </a:rPr>
              <a:t>Resilient</a:t>
            </a:r>
            <a:r>
              <a:rPr dirty="0" sz="1700" spc="-114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Landscapes:</a:t>
            </a:r>
            <a:r>
              <a:rPr dirty="0" sz="1700" spc="-80" b="1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Landscapes,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regardless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of</a:t>
            </a:r>
            <a:r>
              <a:rPr dirty="0" sz="1700" spc="-9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jurisdictional </a:t>
            </a:r>
            <a:r>
              <a:rPr dirty="0" sz="1700">
                <a:latin typeface="Verdana"/>
                <a:cs typeface="Verdana"/>
              </a:rPr>
              <a:t>boundaries,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are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resilient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to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fire,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insect,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disease,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invasive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species </a:t>
            </a:r>
            <a:r>
              <a:rPr dirty="0" sz="1700">
                <a:latin typeface="Verdana"/>
                <a:cs typeface="Verdana"/>
              </a:rPr>
              <a:t>and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climate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change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disturbances,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in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accordance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with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management objectives</a:t>
            </a:r>
            <a:endParaRPr sz="1700">
              <a:latin typeface="Verdana"/>
              <a:cs typeface="Verdana"/>
            </a:endParaRPr>
          </a:p>
          <a:p>
            <a:pPr lvl="1" marL="423545" marR="183515" indent="-171450">
              <a:lnSpc>
                <a:spcPct val="94000"/>
              </a:lnSpc>
              <a:spcBef>
                <a:spcPts val="9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 b="1">
                <a:latin typeface="Verdana"/>
                <a:cs typeface="Verdana"/>
              </a:rPr>
              <a:t>Fire</a:t>
            </a:r>
            <a:r>
              <a:rPr dirty="0" sz="1700" spc="-8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Adapted</a:t>
            </a:r>
            <a:r>
              <a:rPr dirty="0" sz="1700" spc="-70" b="1">
                <a:latin typeface="Verdana"/>
                <a:cs typeface="Verdana"/>
              </a:rPr>
              <a:t> </a:t>
            </a:r>
            <a:r>
              <a:rPr dirty="0" sz="1700" spc="-10" b="1">
                <a:latin typeface="Verdana"/>
                <a:cs typeface="Verdana"/>
              </a:rPr>
              <a:t>Communities</a:t>
            </a:r>
            <a:r>
              <a:rPr dirty="0" sz="1700" spc="-10">
                <a:latin typeface="Verdana"/>
                <a:cs typeface="Verdana"/>
              </a:rPr>
              <a:t>: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Human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populations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and </a:t>
            </a:r>
            <a:r>
              <a:rPr dirty="0" sz="1700">
                <a:latin typeface="Verdana"/>
                <a:cs typeface="Verdana"/>
              </a:rPr>
              <a:t>infrastructure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are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as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prepared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as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possible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to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receive,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respond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to, </a:t>
            </a:r>
            <a:r>
              <a:rPr dirty="0" sz="1700">
                <a:latin typeface="Verdana"/>
                <a:cs typeface="Verdana"/>
              </a:rPr>
              <a:t>and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recover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from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wildland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fire</a:t>
            </a:r>
            <a:endParaRPr sz="1700">
              <a:latin typeface="Verdana"/>
              <a:cs typeface="Verdana"/>
            </a:endParaRPr>
          </a:p>
          <a:p>
            <a:pPr lvl="1" marL="424180" marR="701040" indent="-171450">
              <a:lnSpc>
                <a:spcPct val="94000"/>
              </a:lnSpc>
              <a:spcBef>
                <a:spcPts val="9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 b="1">
                <a:latin typeface="Verdana"/>
                <a:cs typeface="Verdana"/>
              </a:rPr>
              <a:t>Safe,</a:t>
            </a:r>
            <a:r>
              <a:rPr dirty="0" sz="1700" spc="-9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Effective,</a:t>
            </a:r>
            <a:r>
              <a:rPr dirty="0" sz="1700" spc="-100" b="1">
                <a:latin typeface="Verdana"/>
                <a:cs typeface="Verdana"/>
              </a:rPr>
              <a:t> </a:t>
            </a:r>
            <a:r>
              <a:rPr dirty="0" sz="1700" spc="-20" b="1">
                <a:latin typeface="Verdana"/>
                <a:cs typeface="Verdana"/>
              </a:rPr>
              <a:t>Risk-</a:t>
            </a:r>
            <a:r>
              <a:rPr dirty="0" sz="1700" b="1">
                <a:latin typeface="Verdana"/>
                <a:cs typeface="Verdana"/>
              </a:rPr>
              <a:t>based</a:t>
            </a:r>
            <a:r>
              <a:rPr dirty="0" sz="1700" spc="-90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Wildfire</a:t>
            </a:r>
            <a:r>
              <a:rPr dirty="0" sz="1700" spc="-10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Response</a:t>
            </a:r>
            <a:r>
              <a:rPr dirty="0" sz="1700">
                <a:latin typeface="Verdana"/>
                <a:cs typeface="Verdana"/>
              </a:rPr>
              <a:t>: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All </a:t>
            </a:r>
            <a:r>
              <a:rPr dirty="0" sz="1700">
                <a:latin typeface="Verdana"/>
                <a:cs typeface="Verdana"/>
              </a:rPr>
              <a:t>jurisdictions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participate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in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making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and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implementing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safe, </a:t>
            </a:r>
            <a:r>
              <a:rPr dirty="0" sz="1700">
                <a:latin typeface="Verdana"/>
                <a:cs typeface="Verdana"/>
              </a:rPr>
              <a:t>effective,</a:t>
            </a:r>
            <a:r>
              <a:rPr dirty="0" sz="1700" spc="-9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efficient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 spc="-35">
                <a:latin typeface="Verdana"/>
                <a:cs typeface="Verdana"/>
              </a:rPr>
              <a:t>risk-</a:t>
            </a:r>
            <a:r>
              <a:rPr dirty="0" sz="1700">
                <a:latin typeface="Verdana"/>
                <a:cs typeface="Verdana"/>
              </a:rPr>
              <a:t>based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wildfire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management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decisions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Program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Administration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15046"/>
            <a:ext cx="7356475" cy="318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89560" indent="-342900">
              <a:lnSpc>
                <a:spcPct val="114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Grants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are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offered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on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competitive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basis </a:t>
            </a:r>
            <a:r>
              <a:rPr dirty="0" sz="2100" spc="-10">
                <a:latin typeface="Verdana"/>
                <a:cs typeface="Verdana"/>
              </a:rPr>
              <a:t>through </a:t>
            </a:r>
            <a:r>
              <a:rPr dirty="0" sz="2100">
                <a:latin typeface="Verdana"/>
                <a:cs typeface="Verdana"/>
              </a:rPr>
              <a:t>Notices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Funding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Opportunity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(NOFO)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posted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 spc="-35">
                <a:latin typeface="Verdana"/>
                <a:cs typeface="Verdana"/>
              </a:rPr>
              <a:t>on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www.grants.gov</a:t>
            </a:r>
            <a:endParaRPr sz="2100">
              <a:latin typeface="Verdana"/>
              <a:cs typeface="Verdana"/>
            </a:endParaRPr>
          </a:p>
          <a:p>
            <a:pPr algn="just" lvl="1" marL="812800" marR="5080" indent="-342900">
              <a:lnSpc>
                <a:spcPct val="114199"/>
              </a:lnSpc>
              <a:spcBef>
                <a:spcPts val="93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800">
                <a:latin typeface="Verdana"/>
                <a:cs typeface="Verdana"/>
              </a:rPr>
              <a:t>One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NOFO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per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each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three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regional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state </a:t>
            </a:r>
            <a:r>
              <a:rPr dirty="0" sz="1800" spc="-10">
                <a:latin typeface="Verdana"/>
                <a:cs typeface="Verdana"/>
              </a:rPr>
              <a:t>forestry </a:t>
            </a:r>
            <a:r>
              <a:rPr dirty="0" sz="1800">
                <a:latin typeface="Verdana"/>
                <a:cs typeface="Verdana"/>
              </a:rPr>
              <a:t>organizations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(West,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Northeast/Midwest,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Southeast)</a:t>
            </a:r>
            <a:endParaRPr sz="18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800">
                <a:latin typeface="Verdana"/>
                <a:cs typeface="Verdana"/>
              </a:rPr>
              <a:t>One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NOFO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0">
                <a:latin typeface="Verdana"/>
                <a:cs typeface="Verdana"/>
              </a:rPr>
              <a:t> Tribes</a:t>
            </a:r>
            <a:endParaRPr sz="1800">
              <a:latin typeface="Verdana"/>
              <a:cs typeface="Verdana"/>
            </a:endParaRPr>
          </a:p>
          <a:p>
            <a:pPr marL="354965" marR="2176145" indent="-342265">
              <a:lnSpc>
                <a:spcPct val="113799"/>
              </a:lnSpc>
              <a:spcBef>
                <a:spcPts val="1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All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applications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submitted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on </a:t>
            </a:r>
            <a:r>
              <a:rPr dirty="0" u="sng" sz="21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3"/>
              </a:rPr>
              <a:t>https://cwdg.forestrygrants.org/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Program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Administration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6497"/>
            <a:ext cx="7660005" cy="398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267970" indent="-342265">
              <a:lnSpc>
                <a:spcPct val="104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review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panel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convened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each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the </a:t>
            </a:r>
            <a:r>
              <a:rPr dirty="0" sz="2100">
                <a:latin typeface="Verdana"/>
                <a:cs typeface="Verdana"/>
              </a:rPr>
              <a:t>state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forestry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organization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regions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review,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score,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rank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received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within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their </a:t>
            </a:r>
            <a:r>
              <a:rPr dirty="0" sz="2100">
                <a:latin typeface="Verdana"/>
                <a:cs typeface="Verdana"/>
              </a:rPr>
              <a:t>respective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state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forestry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organization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regions</a:t>
            </a:r>
            <a:endParaRPr sz="2100">
              <a:latin typeface="Verdana"/>
              <a:cs typeface="Verdana"/>
            </a:endParaRPr>
          </a:p>
          <a:p>
            <a:pPr algn="just" marL="355600" marR="661035" indent="-342900">
              <a:lnSpc>
                <a:spcPct val="104000"/>
              </a:lnSpc>
              <a:spcBef>
                <a:spcPts val="13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USDA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Forest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Service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(USFS)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organize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grant </a:t>
            </a:r>
            <a:r>
              <a:rPr dirty="0" sz="2100">
                <a:latin typeface="Verdana"/>
                <a:cs typeface="Verdana"/>
              </a:rPr>
              <a:t>review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panel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review,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score,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rank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grant </a:t>
            </a:r>
            <a:r>
              <a:rPr dirty="0" sz="2100">
                <a:latin typeface="Verdana"/>
                <a:cs typeface="Verdana"/>
              </a:rPr>
              <a:t>applications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received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from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Tribes</a:t>
            </a:r>
            <a:endParaRPr sz="21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Normalization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process</a:t>
            </a:r>
            <a:endParaRPr sz="2100">
              <a:latin typeface="Verdana"/>
              <a:cs typeface="Verdana"/>
            </a:endParaRPr>
          </a:p>
          <a:p>
            <a:pPr lvl="1" marL="835660" marR="5080" indent="125730">
              <a:lnSpc>
                <a:spcPct val="104000"/>
              </a:lnSpc>
              <a:spcBef>
                <a:spcPts val="935"/>
              </a:spcBef>
              <a:buSzPct val="94444"/>
              <a:buFont typeface="Verdana"/>
              <a:buChar char="•"/>
              <a:tabLst>
                <a:tab pos="961390" algn="l"/>
              </a:tabLst>
            </a:pPr>
            <a:r>
              <a:rPr dirty="0" sz="1800" spc="-60">
                <a:latin typeface="Arial"/>
                <a:cs typeface="Arial"/>
              </a:rPr>
              <a:t>Normalization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is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process</a:t>
            </a:r>
            <a:r>
              <a:rPr dirty="0" sz="1800" spc="-70">
                <a:latin typeface="Arial"/>
                <a:cs typeface="Arial"/>
              </a:rPr>
              <a:t> where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raw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scores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undergo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statistical </a:t>
            </a:r>
            <a:r>
              <a:rPr dirty="0" sz="1800" spc="-55">
                <a:latin typeface="Arial"/>
                <a:cs typeface="Arial"/>
              </a:rPr>
              <a:t>adjustment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so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scores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from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different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reviewers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can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be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compared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on </a:t>
            </a:r>
            <a:r>
              <a:rPr dirty="0" sz="1800" spc="-50">
                <a:latin typeface="Arial"/>
                <a:cs typeface="Arial"/>
              </a:rPr>
              <a:t>a </a:t>
            </a:r>
            <a:r>
              <a:rPr dirty="0" sz="1800" spc="-90">
                <a:latin typeface="Arial"/>
                <a:cs typeface="Arial"/>
              </a:rPr>
              <a:t>common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scale.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Funding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75206"/>
            <a:ext cx="7715250" cy="3808095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Minimum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Maximum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Funding</a:t>
            </a:r>
            <a:r>
              <a:rPr dirty="0" sz="2100" spc="-10">
                <a:latin typeface="Verdana"/>
                <a:cs typeface="Verdana"/>
              </a:rPr>
              <a:t> Levels</a:t>
            </a:r>
            <a:endParaRPr sz="2100">
              <a:latin typeface="Verdana"/>
              <a:cs typeface="Verdana"/>
            </a:endParaRPr>
          </a:p>
          <a:p>
            <a:pPr lvl="1" marL="423545" marR="245745" indent="-171450">
              <a:lnSpc>
                <a:spcPct val="113900"/>
              </a:lnSpc>
              <a:spcBef>
                <a:spcPts val="944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There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minimum</a:t>
            </a:r>
            <a:r>
              <a:rPr dirty="0" sz="1800" spc="-10" i="1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Federal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limit for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projects</a:t>
            </a:r>
            <a:r>
              <a:rPr dirty="0" sz="1800" spc="-10">
                <a:latin typeface="Verdana"/>
                <a:cs typeface="Verdana"/>
              </a:rPr>
              <a:t> under </a:t>
            </a:r>
            <a:r>
              <a:rPr dirty="0" sz="1800" spc="-20">
                <a:latin typeface="Verdana"/>
                <a:cs typeface="Verdana"/>
              </a:rPr>
              <a:t>CWDG</a:t>
            </a:r>
            <a:endParaRPr sz="1800">
              <a:latin typeface="Verdana"/>
              <a:cs typeface="Verdana"/>
            </a:endParaRPr>
          </a:p>
          <a:p>
            <a:pPr lvl="1" marL="423545" marR="153670" indent="-171450">
              <a:lnSpc>
                <a:spcPct val="113900"/>
              </a:lnSpc>
              <a:spcBef>
                <a:spcPts val="9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maximum</a:t>
            </a:r>
            <a:r>
              <a:rPr dirty="0" sz="1800" spc="-25" i="1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amount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Federal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awarded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any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one </a:t>
            </a:r>
            <a:r>
              <a:rPr dirty="0" sz="1800">
                <a:latin typeface="Verdana"/>
                <a:cs typeface="Verdana"/>
              </a:rPr>
              <a:t>community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Tribal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entity:</a:t>
            </a:r>
            <a:endParaRPr sz="1800">
              <a:latin typeface="Verdana"/>
              <a:cs typeface="Verdana"/>
            </a:endParaRPr>
          </a:p>
          <a:p>
            <a:pPr lvl="2" marL="629285" marR="589915" indent="-171450">
              <a:lnSpc>
                <a:spcPct val="114199"/>
              </a:lnSpc>
              <a:spcBef>
                <a:spcPts val="894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800">
                <a:latin typeface="Verdana"/>
                <a:cs typeface="Verdana"/>
              </a:rPr>
              <a:t>$250,000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creating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updating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Community </a:t>
            </a:r>
            <a:r>
              <a:rPr dirty="0" sz="1800" spc="-10">
                <a:latin typeface="Verdana"/>
                <a:cs typeface="Verdana"/>
              </a:rPr>
              <a:t>Wildfire </a:t>
            </a:r>
            <a:r>
              <a:rPr dirty="0" sz="1800">
                <a:latin typeface="Verdana"/>
                <a:cs typeface="Verdana"/>
              </a:rPr>
              <a:t>Protection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Plan</a:t>
            </a:r>
            <a:endParaRPr sz="1800">
              <a:latin typeface="Verdana"/>
              <a:cs typeface="Verdana"/>
            </a:endParaRPr>
          </a:p>
          <a:p>
            <a:pPr lvl="2" marL="629285" marR="5080" indent="-171450">
              <a:lnSpc>
                <a:spcPct val="113999"/>
              </a:lnSpc>
              <a:spcBef>
                <a:spcPts val="900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800">
                <a:latin typeface="Verdana"/>
                <a:cs typeface="Verdana"/>
              </a:rPr>
              <a:t>$10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million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within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Community </a:t>
            </a:r>
            <a:r>
              <a:rPr dirty="0" sz="1800">
                <a:latin typeface="Verdana"/>
                <a:cs typeface="Verdana"/>
              </a:rPr>
              <a:t>Wildfire Protection Plan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(CWPP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 no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more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years </a:t>
            </a:r>
            <a:r>
              <a:rPr dirty="0" sz="1800">
                <a:latin typeface="Verdana"/>
                <a:cs typeface="Verdana"/>
              </a:rPr>
              <a:t>old /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2013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newer)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Funding</a:t>
            </a:r>
            <a:r>
              <a:rPr dirty="0" sz="33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75206"/>
            <a:ext cx="7666355" cy="3068320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Required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Matching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Funds:</a:t>
            </a:r>
            <a:endParaRPr sz="2100">
              <a:latin typeface="Verdana"/>
              <a:cs typeface="Verdana"/>
            </a:endParaRPr>
          </a:p>
          <a:p>
            <a:pPr lvl="1" marL="423545" marR="560070" indent="-171450">
              <a:lnSpc>
                <a:spcPct val="113900"/>
              </a:lnSpc>
              <a:spcBef>
                <a:spcPts val="944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Proposals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develop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update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CWPP,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required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match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is 10%</a:t>
            </a:r>
            <a:endParaRPr sz="1800">
              <a:latin typeface="Verdana"/>
              <a:cs typeface="Verdana"/>
            </a:endParaRPr>
          </a:p>
          <a:p>
            <a:pPr lvl="1" marL="423545" marR="5080" indent="-171450">
              <a:lnSpc>
                <a:spcPct val="113900"/>
              </a:lnSpc>
              <a:spcBef>
                <a:spcPts val="9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Proposals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implement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projects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CWPP,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required </a:t>
            </a:r>
            <a:r>
              <a:rPr dirty="0" sz="1800">
                <a:latin typeface="Verdana"/>
                <a:cs typeface="Verdana"/>
              </a:rPr>
              <a:t>match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 </a:t>
            </a:r>
            <a:r>
              <a:rPr dirty="0" sz="1800" spc="-25">
                <a:latin typeface="Verdana"/>
                <a:cs typeface="Verdana"/>
              </a:rPr>
              <a:t>25%</a:t>
            </a:r>
            <a:endParaRPr sz="1800">
              <a:latin typeface="Verdana"/>
              <a:cs typeface="Verdana"/>
            </a:endParaRPr>
          </a:p>
          <a:p>
            <a:pPr lvl="1" marL="423545" marR="531495" indent="-171450">
              <a:lnSpc>
                <a:spcPct val="113999"/>
              </a:lnSpc>
              <a:spcBef>
                <a:spcPts val="9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Underserved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communities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are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eligible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request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match </a:t>
            </a:r>
            <a:r>
              <a:rPr dirty="0" sz="1800" spc="-30">
                <a:latin typeface="Verdana"/>
                <a:cs typeface="Verdana"/>
              </a:rPr>
              <a:t>waiver,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well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Tribes,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Pacific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Island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Territories,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the </a:t>
            </a:r>
            <a:r>
              <a:rPr dirty="0" sz="1800" spc="-20">
                <a:latin typeface="Verdana"/>
                <a:cs typeface="Verdana"/>
              </a:rPr>
              <a:t>USVI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274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Additional Process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 Elements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85367"/>
            <a:ext cx="7587615" cy="4113529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latin typeface="Verdana"/>
                <a:cs typeface="Verdana"/>
              </a:rPr>
              <a:t>Lead</a:t>
            </a:r>
            <a:r>
              <a:rPr dirty="0" sz="2100" spc="-3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Agency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or</a:t>
            </a:r>
            <a:r>
              <a:rPr dirty="0" sz="2100" spc="-10" b="1">
                <a:latin typeface="Verdana"/>
                <a:cs typeface="Verdana"/>
              </a:rPr>
              <a:t> Organization:</a:t>
            </a:r>
            <a:endParaRPr sz="21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All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applications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identify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lead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agency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organization</a:t>
            </a:r>
            <a:endParaRPr sz="1800">
              <a:latin typeface="Verdana"/>
              <a:cs typeface="Verdana"/>
            </a:endParaRPr>
          </a:p>
          <a:p>
            <a:pPr lvl="1" marL="423545" marR="5080" indent="-171450">
              <a:lnSpc>
                <a:spcPct val="104200"/>
              </a:lnSpc>
              <a:spcBef>
                <a:spcPts val="89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lead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agency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may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pass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funds to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other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partners</a:t>
            </a:r>
            <a:r>
              <a:rPr dirty="0" sz="1800" spc="-10">
                <a:latin typeface="Verdana"/>
                <a:cs typeface="Verdana"/>
              </a:rPr>
              <a:t> performing </a:t>
            </a:r>
            <a:r>
              <a:rPr dirty="0" sz="1800">
                <a:latin typeface="Verdana"/>
                <a:cs typeface="Verdana"/>
              </a:rPr>
              <a:t>work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10">
                <a:latin typeface="Verdana"/>
                <a:cs typeface="Verdana"/>
              </a:rPr>
              <a:t> relevant</a:t>
            </a:r>
            <a:endParaRPr sz="1800">
              <a:latin typeface="Verdana"/>
              <a:cs typeface="Verdana"/>
            </a:endParaRPr>
          </a:p>
          <a:p>
            <a:pPr marL="183515" marR="751840" indent="-171450">
              <a:lnSpc>
                <a:spcPct val="104099"/>
              </a:lnSpc>
              <a:spcBef>
                <a:spcPts val="12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latin typeface="Verdana"/>
                <a:cs typeface="Verdana"/>
              </a:rPr>
              <a:t>Grant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Timeframes:</a:t>
            </a:r>
            <a:r>
              <a:rPr dirty="0" sz="2100" spc="5" b="1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Projects must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completed </a:t>
            </a:r>
            <a:r>
              <a:rPr dirty="0" sz="2100">
                <a:latin typeface="Verdana"/>
                <a:cs typeface="Verdana"/>
              </a:rPr>
              <a:t>within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five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(5)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years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4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spc="-10" b="1">
                <a:latin typeface="Verdana"/>
                <a:cs typeface="Verdana"/>
              </a:rPr>
              <a:t>Reporting:</a:t>
            </a:r>
            <a:endParaRPr sz="21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Quarterly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Financial</a:t>
            </a:r>
            <a:r>
              <a:rPr dirty="0" sz="1800" spc="-10">
                <a:latin typeface="Verdana"/>
                <a:cs typeface="Verdana"/>
              </a:rPr>
              <a:t> reports</a:t>
            </a:r>
            <a:endParaRPr sz="18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Annual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Performance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reports</a:t>
            </a:r>
            <a:endParaRPr sz="18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Performance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report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shall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include a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spatial data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component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627" y="1061045"/>
            <a:ext cx="5824220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CWDG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Application Eligibility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Today's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Agenda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60119"/>
            <a:ext cx="6181090" cy="4055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Overview</a:t>
            </a:r>
            <a:r>
              <a:rPr dirty="0" sz="2100" spc="-6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Program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Changes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from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Round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1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CWDG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Program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Overview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CWDG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Eligibility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CWDG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Application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CWDG</a:t>
            </a:r>
            <a:r>
              <a:rPr dirty="0" sz="2100" spc="-6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Portal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Information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Grants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Agreements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National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Tools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spc="-10">
                <a:latin typeface="Verdana"/>
                <a:cs typeface="Verdana"/>
              </a:rPr>
              <a:t>Timeline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Applicant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820600"/>
            <a:ext cx="7809230" cy="460375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 spc="-10">
                <a:latin typeface="Verdana"/>
                <a:cs typeface="Verdana"/>
              </a:rPr>
              <a:t>Eligibility</a:t>
            </a:r>
            <a:endParaRPr sz="16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30">
                <a:latin typeface="Verdana"/>
                <a:cs typeface="Verdana"/>
              </a:rPr>
              <a:t>At-</a:t>
            </a:r>
            <a:r>
              <a:rPr dirty="0" sz="1400">
                <a:latin typeface="Verdana"/>
                <a:cs typeface="Verdana"/>
              </a:rPr>
              <a:t>risk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Community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25">
                <a:latin typeface="Verdana"/>
                <a:cs typeface="Verdana"/>
              </a:rPr>
              <a:t>Two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options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listed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NOFOs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to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determine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if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community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“at-</a:t>
            </a:r>
            <a:r>
              <a:rPr dirty="0" sz="1400">
                <a:latin typeface="Verdana"/>
                <a:cs typeface="Verdana"/>
              </a:rPr>
              <a:t>risk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community”</a:t>
            </a:r>
            <a:endParaRPr sz="14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following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entities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eligible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submit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proposal for</a:t>
            </a:r>
            <a:r>
              <a:rPr dirty="0" sz="1600" spc="-10">
                <a:latin typeface="Verdana"/>
                <a:cs typeface="Verdana"/>
              </a:rPr>
              <a:t> funding:</a:t>
            </a:r>
            <a:endParaRPr sz="1600">
              <a:latin typeface="Verdana"/>
              <a:cs typeface="Verdana"/>
            </a:endParaRPr>
          </a:p>
          <a:p>
            <a:pPr lvl="1" marL="423545" marR="78740" indent="-171450">
              <a:lnSpc>
                <a:spcPts val="1580"/>
              </a:lnSpc>
              <a:spcBef>
                <a:spcPts val="94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Units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of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local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governments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representing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communities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located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area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risk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of </a:t>
            </a:r>
            <a:r>
              <a:rPr dirty="0" sz="1400" spc="-10">
                <a:latin typeface="Verdana"/>
                <a:cs typeface="Verdana"/>
              </a:rPr>
              <a:t>wildfires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Indian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Tribes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Alaska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Native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Corporations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20">
                <a:latin typeface="Verdana"/>
                <a:cs typeface="Verdana"/>
              </a:rPr>
              <a:t>Non-</a:t>
            </a:r>
            <a:r>
              <a:rPr dirty="0" sz="1400">
                <a:latin typeface="Verdana"/>
                <a:cs typeface="Verdana"/>
              </a:rPr>
              <a:t>profit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organizations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such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homeowner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associations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that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assist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communities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State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forestry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agencies</a:t>
            </a:r>
            <a:endParaRPr sz="14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 spc="-25">
                <a:latin typeface="Verdana"/>
                <a:cs typeface="Verdana"/>
              </a:rPr>
              <a:t>For-</a:t>
            </a:r>
            <a:r>
              <a:rPr dirty="0" sz="1600">
                <a:latin typeface="Verdana"/>
                <a:cs typeface="Verdana"/>
              </a:rPr>
              <a:t>profit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entities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eligible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grant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under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this</a:t>
            </a:r>
            <a:r>
              <a:rPr dirty="0" sz="1600" spc="-10">
                <a:latin typeface="Verdana"/>
                <a:cs typeface="Verdana"/>
              </a:rPr>
              <a:t> program.</a:t>
            </a:r>
            <a:endParaRPr sz="16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Other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considerations</a:t>
            </a:r>
            <a:endParaRPr sz="16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Applying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multiple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communities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Grant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management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by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non-</a:t>
            </a:r>
            <a:r>
              <a:rPr dirty="0" sz="1400">
                <a:latin typeface="Verdana"/>
                <a:cs typeface="Verdana"/>
              </a:rPr>
              <a:t>profits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or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other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organizations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Lands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7259"/>
            <a:ext cx="7428230" cy="390525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84150" marR="5080" indent="-171450">
              <a:lnSpc>
                <a:spcPct val="104000"/>
              </a:lnSpc>
              <a:spcBef>
                <a:spcPts val="1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Eligible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applicants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may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apply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grant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funding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project </a:t>
            </a:r>
            <a:r>
              <a:rPr dirty="0" sz="1900">
                <a:latin typeface="Verdana"/>
                <a:cs typeface="Verdana"/>
              </a:rPr>
              <a:t>proposal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be</a:t>
            </a:r>
            <a:r>
              <a:rPr dirty="0" sz="1900" spc="-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conducted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on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lands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with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following </a:t>
            </a:r>
            <a:r>
              <a:rPr dirty="0" sz="1900">
                <a:latin typeface="Verdana"/>
                <a:cs typeface="Verdana"/>
              </a:rPr>
              <a:t>ownership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types,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long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proposal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directly </a:t>
            </a:r>
            <a:r>
              <a:rPr dirty="0" sz="1900">
                <a:latin typeface="Verdana"/>
                <a:cs typeface="Verdana"/>
              </a:rPr>
              <a:t>reduces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wildfire</a:t>
            </a:r>
            <a:r>
              <a:rPr dirty="0" sz="1900" spc="-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risk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community:</a:t>
            </a:r>
            <a:endParaRPr sz="19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Private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lands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Local</a:t>
            </a:r>
            <a:r>
              <a:rPr dirty="0" sz="1700" spc="-3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government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Homeowner</a:t>
            </a:r>
            <a:r>
              <a:rPr dirty="0" sz="1700" spc="-11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associations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State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government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 spc="-20">
                <a:latin typeface="Verdana"/>
                <a:cs typeface="Verdana"/>
              </a:rPr>
              <a:t>Tribal/Alaska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Native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Corporation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(includes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Trust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lands)</a:t>
            </a:r>
            <a:endParaRPr sz="1700">
              <a:latin typeface="Verdana"/>
              <a:cs typeface="Verdana"/>
            </a:endParaRPr>
          </a:p>
          <a:p>
            <a:pPr marL="184150" marR="249554" indent="-171450">
              <a:lnSpc>
                <a:spcPct val="103899"/>
              </a:lnSpc>
              <a:spcBef>
                <a:spcPts val="128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Federal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lands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are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eligible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this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funding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opportunity, </a:t>
            </a:r>
            <a:r>
              <a:rPr dirty="0" sz="1900">
                <a:latin typeface="Verdana"/>
                <a:cs typeface="Verdana"/>
              </a:rPr>
              <a:t>with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exception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federal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Tribal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trust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lands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Priority</a:t>
            </a:r>
            <a:r>
              <a:rPr dirty="0" sz="3300" spc="-6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Projects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7419" y="1906314"/>
            <a:ext cx="7433309" cy="420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443230" indent="-171450">
              <a:lnSpc>
                <a:spcPct val="1141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Priority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will</a:t>
            </a:r>
            <a:r>
              <a:rPr dirty="0" sz="2600" spc="-6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be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given</a:t>
            </a:r>
            <a:r>
              <a:rPr dirty="0" sz="2600" spc="-5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to</a:t>
            </a:r>
            <a:r>
              <a:rPr dirty="0" sz="2600" spc="-8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project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proposals that:</a:t>
            </a:r>
            <a:endParaRPr sz="2600">
              <a:latin typeface="Verdana"/>
              <a:cs typeface="Verdana"/>
            </a:endParaRPr>
          </a:p>
          <a:p>
            <a:pPr lvl="1" marL="389890" marR="5080" indent="-171450">
              <a:lnSpc>
                <a:spcPct val="114100"/>
              </a:lnSpc>
              <a:spcBef>
                <a:spcPts val="95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2200">
                <a:latin typeface="Verdana"/>
                <a:cs typeface="Verdana"/>
              </a:rPr>
              <a:t>Are</a:t>
            </a:r>
            <a:r>
              <a:rPr dirty="0" sz="2200" spc="-3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located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an</a:t>
            </a:r>
            <a:r>
              <a:rPr dirty="0" sz="2200" spc="-2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area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identified</a:t>
            </a:r>
            <a:r>
              <a:rPr dirty="0" sz="2200" spc="-2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as having</a:t>
            </a:r>
            <a:r>
              <a:rPr dirty="0" sz="2200" spc="-2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high</a:t>
            </a:r>
            <a:r>
              <a:rPr dirty="0" sz="2200" spc="-20">
                <a:latin typeface="Verdana"/>
                <a:cs typeface="Verdana"/>
              </a:rPr>
              <a:t> </a:t>
            </a:r>
            <a:r>
              <a:rPr dirty="0" sz="2200" spc="-25">
                <a:latin typeface="Verdana"/>
                <a:cs typeface="Verdana"/>
              </a:rPr>
              <a:t>or </a:t>
            </a:r>
            <a:r>
              <a:rPr dirty="0" sz="2200">
                <a:latin typeface="Verdana"/>
                <a:cs typeface="Verdana"/>
              </a:rPr>
              <a:t>very</a:t>
            </a:r>
            <a:r>
              <a:rPr dirty="0" sz="2200" spc="-4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high</a:t>
            </a:r>
            <a:r>
              <a:rPr dirty="0" sz="2200" spc="-3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wildfire</a:t>
            </a:r>
            <a:r>
              <a:rPr dirty="0" sz="2200" spc="-2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hazard</a:t>
            </a:r>
            <a:r>
              <a:rPr dirty="0" sz="2200" spc="-2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potential,</a:t>
            </a:r>
            <a:r>
              <a:rPr dirty="0" sz="2200" spc="-2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and/or</a:t>
            </a:r>
            <a:endParaRPr sz="2200">
              <a:latin typeface="Verdana"/>
              <a:cs typeface="Verdana"/>
            </a:endParaRPr>
          </a:p>
          <a:p>
            <a:pPr lvl="1" marL="389890" indent="-171450">
              <a:lnSpc>
                <a:spcPct val="100000"/>
              </a:lnSpc>
              <a:spcBef>
                <a:spcPts val="126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2200">
                <a:latin typeface="Verdana"/>
                <a:cs typeface="Verdana"/>
              </a:rPr>
              <a:t>Benefit</a:t>
            </a:r>
            <a:r>
              <a:rPr dirty="0" sz="2200" spc="-6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</a:t>
            </a:r>
            <a:r>
              <a:rPr dirty="0" sz="2200" spc="-5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low-</a:t>
            </a:r>
            <a:r>
              <a:rPr dirty="0" sz="2200">
                <a:latin typeface="Verdana"/>
                <a:cs typeface="Verdana"/>
              </a:rPr>
              <a:t>income</a:t>
            </a:r>
            <a:r>
              <a:rPr dirty="0" sz="2200" spc="-5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community,</a:t>
            </a:r>
            <a:r>
              <a:rPr dirty="0" sz="2200" spc="-5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and/or</a:t>
            </a:r>
            <a:endParaRPr sz="2200">
              <a:latin typeface="Verdana"/>
              <a:cs typeface="Verdana"/>
            </a:endParaRPr>
          </a:p>
          <a:p>
            <a:pPr lvl="1" marL="389890" marR="54610" indent="-171450">
              <a:lnSpc>
                <a:spcPct val="113900"/>
              </a:lnSpc>
              <a:spcBef>
                <a:spcPts val="90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2200">
                <a:latin typeface="Verdana"/>
                <a:cs typeface="Verdana"/>
              </a:rPr>
              <a:t>Are</a:t>
            </a:r>
            <a:r>
              <a:rPr dirty="0" sz="2200" spc="-3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located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community</a:t>
            </a:r>
            <a:r>
              <a:rPr dirty="0" sz="2200" spc="-3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impacted</a:t>
            </a:r>
            <a:r>
              <a:rPr dirty="0" sz="2200" spc="-1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by</a:t>
            </a:r>
            <a:r>
              <a:rPr dirty="0" sz="2200" spc="-1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</a:t>
            </a:r>
            <a:r>
              <a:rPr dirty="0" sz="2200" spc="-10">
                <a:latin typeface="Verdana"/>
                <a:cs typeface="Verdana"/>
              </a:rPr>
              <a:t> severe </a:t>
            </a:r>
            <a:r>
              <a:rPr dirty="0" sz="2200">
                <a:latin typeface="Verdana"/>
                <a:cs typeface="Verdana"/>
              </a:rPr>
              <a:t>disaster</a:t>
            </a:r>
            <a:r>
              <a:rPr dirty="0" sz="2200" spc="-2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within</a:t>
            </a:r>
            <a:r>
              <a:rPr dirty="0" sz="2200" spc="-3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the</a:t>
            </a:r>
            <a:r>
              <a:rPr dirty="0" sz="2200" spc="-2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previous</a:t>
            </a:r>
            <a:r>
              <a:rPr dirty="0" sz="2200" spc="-3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10</a:t>
            </a:r>
            <a:r>
              <a:rPr dirty="0" sz="2200" spc="-10">
                <a:latin typeface="Verdana"/>
                <a:cs typeface="Verdana"/>
              </a:rPr>
              <a:t> years</a:t>
            </a:r>
            <a:endParaRPr sz="2200">
              <a:latin typeface="Verdana"/>
              <a:cs typeface="Verdana"/>
            </a:endParaRPr>
          </a:p>
          <a:p>
            <a:pPr marL="184150" marR="1219835" indent="-171450">
              <a:lnSpc>
                <a:spcPct val="114100"/>
              </a:lnSpc>
              <a:spcBef>
                <a:spcPts val="84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Supporting</a:t>
            </a:r>
            <a:r>
              <a:rPr dirty="0" sz="2600" spc="-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documentation</a:t>
            </a:r>
            <a:r>
              <a:rPr dirty="0" sz="2600" spc="-10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or</a:t>
            </a:r>
            <a:r>
              <a:rPr dirty="0" sz="2600" spc="-11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link</a:t>
            </a:r>
            <a:r>
              <a:rPr dirty="0" sz="2600" spc="-105">
                <a:latin typeface="Verdana"/>
                <a:cs typeface="Verdana"/>
              </a:rPr>
              <a:t> </a:t>
            </a:r>
            <a:r>
              <a:rPr dirty="0" sz="2600" spc="-25">
                <a:latin typeface="Verdana"/>
                <a:cs typeface="Verdana"/>
              </a:rPr>
              <a:t>to </a:t>
            </a:r>
            <a:r>
              <a:rPr dirty="0" sz="2600">
                <a:latin typeface="Verdana"/>
                <a:cs typeface="Verdana"/>
              </a:rPr>
              <a:t>documentation</a:t>
            </a:r>
            <a:r>
              <a:rPr dirty="0" sz="2600" spc="-9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must</a:t>
            </a:r>
            <a:r>
              <a:rPr dirty="0" sz="2600" spc="-11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be</a:t>
            </a:r>
            <a:r>
              <a:rPr dirty="0" sz="2600" spc="-10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provided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Objectives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7419" y="1930401"/>
            <a:ext cx="7396480" cy="409765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84150" marR="165100" indent="-171450">
              <a:lnSpc>
                <a:spcPts val="3490"/>
              </a:lnSpc>
              <a:spcBef>
                <a:spcPts val="11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800">
                <a:latin typeface="Verdana"/>
                <a:cs typeface="Verdana"/>
              </a:rPr>
              <a:t>Projects</a:t>
            </a:r>
            <a:r>
              <a:rPr dirty="0" sz="2800" spc="-5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must</a:t>
            </a:r>
            <a:r>
              <a:rPr dirty="0" sz="2800" spc="-4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advance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objectives</a:t>
            </a:r>
            <a:r>
              <a:rPr dirty="0" sz="2800" spc="-40">
                <a:latin typeface="Verdana"/>
                <a:cs typeface="Verdana"/>
              </a:rPr>
              <a:t> </a:t>
            </a:r>
            <a:r>
              <a:rPr dirty="0" sz="2800" spc="-25">
                <a:latin typeface="Verdana"/>
                <a:cs typeface="Verdana"/>
              </a:rPr>
              <a:t>and </a:t>
            </a:r>
            <a:r>
              <a:rPr dirty="0" sz="2800">
                <a:latin typeface="Verdana"/>
                <a:cs typeface="Verdana"/>
              </a:rPr>
              <a:t>priorities</a:t>
            </a:r>
            <a:r>
              <a:rPr dirty="0" sz="2800" spc="-2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identified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in</a:t>
            </a:r>
            <a:r>
              <a:rPr dirty="0" sz="2800" spc="-2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</a:t>
            </a:r>
            <a:r>
              <a:rPr dirty="0" sz="2800" spc="-2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CWPP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not</a:t>
            </a:r>
            <a:r>
              <a:rPr dirty="0" sz="2800" spc="-35">
                <a:latin typeface="Verdana"/>
                <a:cs typeface="Verdana"/>
              </a:rPr>
              <a:t> </a:t>
            </a:r>
            <a:r>
              <a:rPr dirty="0" sz="2800" spc="-20">
                <a:latin typeface="Verdana"/>
                <a:cs typeface="Verdana"/>
              </a:rPr>
              <a:t>more</a:t>
            </a:r>
            <a:endParaRPr sz="2800">
              <a:latin typeface="Verdana"/>
              <a:cs typeface="Verdana"/>
            </a:endParaRPr>
          </a:p>
          <a:p>
            <a:pPr marL="184150">
              <a:lnSpc>
                <a:spcPct val="100000"/>
              </a:lnSpc>
            </a:pPr>
            <a:r>
              <a:rPr dirty="0" sz="2800">
                <a:latin typeface="Verdana"/>
                <a:cs typeface="Verdana"/>
              </a:rPr>
              <a:t>than</a:t>
            </a:r>
            <a:r>
              <a:rPr dirty="0" sz="2800" spc="-2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10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years</a:t>
            </a:r>
            <a:r>
              <a:rPr dirty="0" sz="2800" spc="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old</a:t>
            </a:r>
            <a:r>
              <a:rPr dirty="0" sz="2800" spc="-1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(2013</a:t>
            </a:r>
            <a:r>
              <a:rPr dirty="0" sz="2800" spc="-2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or</a:t>
            </a:r>
            <a:r>
              <a:rPr dirty="0" sz="2800" spc="-20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newer)</a:t>
            </a:r>
            <a:endParaRPr sz="2800">
              <a:latin typeface="Verdana"/>
              <a:cs typeface="Verdana"/>
            </a:endParaRPr>
          </a:p>
          <a:p>
            <a:pPr marL="184150" marR="42545" indent="-171450">
              <a:lnSpc>
                <a:spcPct val="104099"/>
              </a:lnSpc>
              <a:spcBef>
                <a:spcPts val="894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800">
                <a:latin typeface="Verdana"/>
                <a:cs typeface="Verdana"/>
              </a:rPr>
              <a:t>A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project</a:t>
            </a:r>
            <a:r>
              <a:rPr dirty="0" sz="2800" spc="-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must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be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designed</a:t>
            </a:r>
            <a:r>
              <a:rPr dirty="0" sz="2800" spc="-1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to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achieve </a:t>
            </a:r>
            <a:r>
              <a:rPr dirty="0" sz="2800">
                <a:latin typeface="Verdana"/>
                <a:cs typeface="Verdana"/>
              </a:rPr>
              <a:t>one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or</a:t>
            </a:r>
            <a:r>
              <a:rPr dirty="0" sz="2800" spc="-1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more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of</a:t>
            </a:r>
            <a:r>
              <a:rPr dirty="0" sz="2800" spc="-1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the</a:t>
            </a:r>
            <a:r>
              <a:rPr dirty="0" sz="2800" spc="-2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following </a:t>
            </a:r>
            <a:r>
              <a:rPr dirty="0" sz="2800" spc="-10">
                <a:latin typeface="Verdana"/>
                <a:cs typeface="Verdana"/>
              </a:rPr>
              <a:t>objectives:</a:t>
            </a:r>
            <a:endParaRPr sz="2800">
              <a:latin typeface="Verdana"/>
              <a:cs typeface="Verdana"/>
            </a:endParaRPr>
          </a:p>
          <a:p>
            <a:pPr lvl="1" marL="389890" marR="112395" indent="-171450">
              <a:lnSpc>
                <a:spcPct val="103899"/>
              </a:lnSpc>
              <a:spcBef>
                <a:spcPts val="95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2400">
                <a:latin typeface="Verdana"/>
                <a:cs typeface="Verdana"/>
              </a:rPr>
              <a:t>Assist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community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with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planning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to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address </a:t>
            </a:r>
            <a:r>
              <a:rPr dirty="0" sz="2400">
                <a:latin typeface="Verdana"/>
                <a:cs typeface="Verdana"/>
              </a:rPr>
              <a:t>management of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wildfire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risk</a:t>
            </a:r>
            <a:endParaRPr sz="2400">
              <a:latin typeface="Verdana"/>
              <a:cs typeface="Verdana"/>
            </a:endParaRPr>
          </a:p>
          <a:p>
            <a:pPr lvl="1" marL="389890" marR="5080" indent="-171450">
              <a:lnSpc>
                <a:spcPct val="103899"/>
              </a:lnSpc>
              <a:spcBef>
                <a:spcPts val="90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2400">
                <a:latin typeface="Verdana"/>
                <a:cs typeface="Verdana"/>
              </a:rPr>
              <a:t>Assist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community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with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mitigation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measures </a:t>
            </a:r>
            <a:r>
              <a:rPr dirty="0" sz="2400">
                <a:latin typeface="Verdana"/>
                <a:cs typeface="Verdana"/>
              </a:rPr>
              <a:t>or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actions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to reduce wildfire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20">
                <a:latin typeface="Verdana"/>
                <a:cs typeface="Verdana"/>
              </a:rPr>
              <a:t>risk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691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Multiple</a:t>
            </a:r>
            <a:r>
              <a:rPr dirty="0" sz="30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Community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Applications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75206"/>
            <a:ext cx="7588884" cy="3171190"/>
          </a:xfrm>
          <a:prstGeom prst="rect">
            <a:avLst/>
          </a:prstGeom>
        </p:spPr>
        <p:txBody>
          <a:bodyPr wrap="square" lIns="0" tIns="19748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latin typeface="Verdana"/>
                <a:cs typeface="Verdana"/>
              </a:rPr>
              <a:t>Separate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Projects</a:t>
            </a:r>
            <a:r>
              <a:rPr dirty="0" sz="2100" spc="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in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separate</a:t>
            </a:r>
            <a:r>
              <a:rPr dirty="0" sz="2100" spc="5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Communities:</a:t>
            </a:r>
            <a:endParaRPr sz="2100">
              <a:latin typeface="Verdana"/>
              <a:cs typeface="Verdana"/>
            </a:endParaRPr>
          </a:p>
          <a:p>
            <a:pPr lvl="1" marL="423545" marR="5080" indent="-171450">
              <a:lnSpc>
                <a:spcPct val="113999"/>
              </a:lnSpc>
              <a:spcBef>
                <a:spcPts val="944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separate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narrative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form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included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budget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need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be </a:t>
            </a:r>
            <a:r>
              <a:rPr dirty="0" sz="1800">
                <a:latin typeface="Verdana"/>
                <a:cs typeface="Verdana"/>
              </a:rPr>
              <a:t>filled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each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purposes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determining eligibility,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prioritization,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ranking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separate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projects</a:t>
            </a:r>
            <a:endParaRPr sz="18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b="1">
                <a:latin typeface="Verdana"/>
                <a:cs typeface="Verdana"/>
              </a:rPr>
              <a:t>Single</a:t>
            </a:r>
            <a:r>
              <a:rPr dirty="0" sz="2100" spc="-4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Project in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multiple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communities:</a:t>
            </a:r>
            <a:endParaRPr sz="2100">
              <a:latin typeface="Verdana"/>
              <a:cs typeface="Verdana"/>
            </a:endParaRPr>
          </a:p>
          <a:p>
            <a:pPr lvl="1" marL="423545" marR="447675" indent="-171450">
              <a:lnSpc>
                <a:spcPct val="113999"/>
              </a:lnSpc>
              <a:spcBef>
                <a:spcPts val="93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application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consisting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single project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spans </a:t>
            </a:r>
            <a:r>
              <a:rPr dirty="0" sz="1800">
                <a:latin typeface="Verdana"/>
                <a:cs typeface="Verdana"/>
              </a:rPr>
              <a:t>multiple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communities,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can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applied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and </a:t>
            </a:r>
            <a:r>
              <a:rPr dirty="0" sz="1800">
                <a:latin typeface="Verdana"/>
                <a:cs typeface="Verdana"/>
              </a:rPr>
              <a:t>described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within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same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application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narrative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form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Types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51788"/>
            <a:ext cx="7439025" cy="4123054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CWPP</a:t>
            </a:r>
            <a:r>
              <a:rPr dirty="0" sz="2600" spc="-114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Development</a:t>
            </a:r>
            <a:r>
              <a:rPr dirty="0" sz="2600" spc="-10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or</a:t>
            </a:r>
            <a:r>
              <a:rPr dirty="0" sz="2600" spc="-114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Revision</a:t>
            </a:r>
            <a:endParaRPr sz="26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CWPP</a:t>
            </a:r>
            <a:r>
              <a:rPr dirty="0" sz="2600" spc="-100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Implementation</a:t>
            </a:r>
            <a:endParaRPr sz="26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2300">
                <a:latin typeface="Verdana"/>
                <a:cs typeface="Verdana"/>
              </a:rPr>
              <a:t>Planning</a:t>
            </a:r>
            <a:r>
              <a:rPr dirty="0" sz="2300" spc="-12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(Codes,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smoke</a:t>
            </a:r>
            <a:r>
              <a:rPr dirty="0" sz="2300" spc="-11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readiness,</a:t>
            </a:r>
            <a:r>
              <a:rPr dirty="0" sz="2300" spc="-100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etc.)</a:t>
            </a:r>
            <a:endParaRPr sz="2300">
              <a:latin typeface="Verdana"/>
              <a:cs typeface="Verdana"/>
            </a:endParaRPr>
          </a:p>
          <a:p>
            <a:pPr lvl="1" marL="423545" marR="2044064" indent="-171450">
              <a:lnSpc>
                <a:spcPct val="103899"/>
              </a:lnSpc>
              <a:spcBef>
                <a:spcPts val="91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2300">
                <a:latin typeface="Verdana"/>
                <a:cs typeface="Verdana"/>
              </a:rPr>
              <a:t>Wildfire</a:t>
            </a:r>
            <a:r>
              <a:rPr dirty="0" sz="2300" spc="-10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Prevention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and</a:t>
            </a:r>
            <a:r>
              <a:rPr dirty="0" sz="2300" spc="-100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Mitigation Education/Outreach</a:t>
            </a:r>
            <a:endParaRPr sz="2300">
              <a:latin typeface="Verdana"/>
              <a:cs typeface="Verdana"/>
            </a:endParaRPr>
          </a:p>
          <a:p>
            <a:pPr lvl="1" marL="424180" marR="5080" indent="-172085">
              <a:lnSpc>
                <a:spcPct val="104200"/>
              </a:lnSpc>
              <a:spcBef>
                <a:spcPts val="89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2300">
                <a:latin typeface="Verdana"/>
                <a:cs typeface="Verdana"/>
              </a:rPr>
              <a:t>Reduce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Hazardous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Fuels</a:t>
            </a:r>
            <a:r>
              <a:rPr dirty="0" sz="2300" spc="-9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/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Restore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 spc="-25">
                <a:latin typeface="Verdana"/>
                <a:cs typeface="Verdana"/>
              </a:rPr>
              <a:t>Fire-</a:t>
            </a:r>
            <a:r>
              <a:rPr dirty="0" sz="2300" spc="-10">
                <a:latin typeface="Verdana"/>
                <a:cs typeface="Verdana"/>
              </a:rPr>
              <a:t>adapted Ecosystems</a:t>
            </a:r>
            <a:endParaRPr sz="2300">
              <a:latin typeface="Verdana"/>
              <a:cs typeface="Verdana"/>
            </a:endParaRPr>
          </a:p>
          <a:p>
            <a:pPr marL="3534410" marR="67310" indent="-3173095">
              <a:lnSpc>
                <a:spcPct val="103899"/>
              </a:lnSpc>
              <a:spcBef>
                <a:spcPts val="1350"/>
              </a:spcBef>
            </a:pPr>
            <a:r>
              <a:rPr dirty="0" sz="1900" i="1">
                <a:latin typeface="Verdana"/>
                <a:cs typeface="Verdana"/>
              </a:rPr>
              <a:t>See</a:t>
            </a:r>
            <a:r>
              <a:rPr dirty="0" sz="1900" spc="-3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NOFO's</a:t>
            </a:r>
            <a:r>
              <a:rPr dirty="0" sz="1900" spc="-25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for</a:t>
            </a:r>
            <a:r>
              <a:rPr dirty="0" sz="1900" spc="-2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examples</a:t>
            </a:r>
            <a:r>
              <a:rPr dirty="0" sz="1900" spc="-2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of</a:t>
            </a:r>
            <a:r>
              <a:rPr dirty="0" sz="1900" spc="-3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Eligible</a:t>
            </a:r>
            <a:r>
              <a:rPr dirty="0" sz="1900" spc="-1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and</a:t>
            </a:r>
            <a:r>
              <a:rPr dirty="0" sz="1900" spc="-30" i="1">
                <a:latin typeface="Verdana"/>
                <a:cs typeface="Verdana"/>
              </a:rPr>
              <a:t> </a:t>
            </a:r>
            <a:r>
              <a:rPr dirty="0" sz="1900" i="1">
                <a:latin typeface="Verdana"/>
                <a:cs typeface="Verdana"/>
              </a:rPr>
              <a:t>Ineligible</a:t>
            </a:r>
            <a:r>
              <a:rPr dirty="0" sz="1900" spc="-15" i="1">
                <a:latin typeface="Verdana"/>
                <a:cs typeface="Verdana"/>
              </a:rPr>
              <a:t> </a:t>
            </a:r>
            <a:r>
              <a:rPr dirty="0" sz="1900" spc="-10" i="1">
                <a:latin typeface="Verdana"/>
                <a:cs typeface="Verdana"/>
              </a:rPr>
              <a:t>project types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009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CWPP</a:t>
            </a:r>
            <a:r>
              <a:rPr dirty="0" sz="3200" spc="-1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Development</a:t>
            </a:r>
            <a:r>
              <a:rPr dirty="0" sz="3200" spc="-1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r>
              <a:rPr dirty="0" sz="3200" spc="-1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Verdana"/>
                <a:cs typeface="Verdana"/>
              </a:rPr>
              <a:t>Revision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85316"/>
            <a:ext cx="7536180" cy="420370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26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Eligible</a:t>
            </a:r>
            <a:r>
              <a:rPr dirty="0" u="sng" sz="2600" spc="-1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6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Projects</a:t>
            </a:r>
            <a:endParaRPr sz="2600">
              <a:latin typeface="Verdana"/>
              <a:cs typeface="Verdana"/>
            </a:endParaRPr>
          </a:p>
          <a:p>
            <a:pPr marL="184150" marR="5080" indent="-171450">
              <a:lnSpc>
                <a:spcPts val="2890"/>
              </a:lnSpc>
              <a:spcBef>
                <a:spcPts val="14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Creation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of</a:t>
            </a:r>
            <a:r>
              <a:rPr dirty="0" sz="2600" spc="-8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a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CWPP</a:t>
            </a:r>
            <a:r>
              <a:rPr dirty="0" sz="2600" spc="-8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or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development</a:t>
            </a:r>
            <a:r>
              <a:rPr dirty="0" sz="2600" spc="-5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of</a:t>
            </a:r>
            <a:r>
              <a:rPr dirty="0" sz="2600" spc="-80">
                <a:latin typeface="Verdana"/>
                <a:cs typeface="Verdana"/>
              </a:rPr>
              <a:t> </a:t>
            </a:r>
            <a:r>
              <a:rPr dirty="0" sz="2600" spc="-50">
                <a:latin typeface="Verdana"/>
                <a:cs typeface="Verdana"/>
              </a:rPr>
              <a:t>a </a:t>
            </a:r>
            <a:r>
              <a:rPr dirty="0" sz="2600">
                <a:latin typeface="Verdana"/>
                <a:cs typeface="Verdana"/>
              </a:rPr>
              <a:t>wildfire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section</a:t>
            </a:r>
            <a:r>
              <a:rPr dirty="0" sz="2600" spc="-9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for</a:t>
            </a:r>
            <a:r>
              <a:rPr dirty="0" sz="2600" spc="-9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a</a:t>
            </a:r>
            <a:r>
              <a:rPr dirty="0" sz="2600" spc="-9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hazard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mitigation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plan.</a:t>
            </a:r>
            <a:endParaRPr sz="2600">
              <a:latin typeface="Verdana"/>
              <a:cs typeface="Verdana"/>
            </a:endParaRPr>
          </a:p>
          <a:p>
            <a:pPr marL="184150" marR="156210" indent="-171450">
              <a:lnSpc>
                <a:spcPct val="93300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Update</a:t>
            </a:r>
            <a:r>
              <a:rPr dirty="0" sz="2600" spc="-6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of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an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existing</a:t>
            </a:r>
            <a:r>
              <a:rPr dirty="0" sz="2600" spc="-5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CWPP/hazard </a:t>
            </a:r>
            <a:r>
              <a:rPr dirty="0" sz="2600">
                <a:latin typeface="Verdana"/>
                <a:cs typeface="Verdana"/>
              </a:rPr>
              <a:t>mitigation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plan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(Existing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plan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must</a:t>
            </a:r>
            <a:r>
              <a:rPr dirty="0" sz="2600" spc="-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be</a:t>
            </a:r>
            <a:r>
              <a:rPr dirty="0" sz="2600" spc="-85">
                <a:latin typeface="Verdana"/>
                <a:cs typeface="Verdana"/>
              </a:rPr>
              <a:t> </a:t>
            </a:r>
            <a:r>
              <a:rPr dirty="0" sz="2600" spc="-20">
                <a:latin typeface="Verdana"/>
                <a:cs typeface="Verdana"/>
              </a:rPr>
              <a:t>over </a:t>
            </a:r>
            <a:r>
              <a:rPr dirty="0" sz="2600">
                <a:latin typeface="Verdana"/>
                <a:cs typeface="Verdana"/>
              </a:rPr>
              <a:t>five</a:t>
            </a:r>
            <a:r>
              <a:rPr dirty="0" sz="2600" spc="-6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(5)</a:t>
            </a:r>
            <a:r>
              <a:rPr dirty="0" sz="2600" spc="-9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years</a:t>
            </a:r>
            <a:r>
              <a:rPr dirty="0" sz="2600" spc="-6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old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(older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than</a:t>
            </a:r>
            <a:r>
              <a:rPr dirty="0" sz="2600" spc="-60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2018))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u="sng" sz="26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Ineligible</a:t>
            </a:r>
            <a:r>
              <a:rPr dirty="0" u="sng" sz="2600" spc="-1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6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Projects</a:t>
            </a:r>
            <a:endParaRPr sz="2600">
              <a:latin typeface="Verdana"/>
              <a:cs typeface="Verdana"/>
            </a:endParaRPr>
          </a:p>
          <a:p>
            <a:pPr marL="184150" marR="1892300" indent="-171450">
              <a:lnSpc>
                <a:spcPts val="2930"/>
              </a:lnSpc>
              <a:spcBef>
                <a:spcPts val="137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600">
                <a:latin typeface="Verdana"/>
                <a:cs typeface="Verdana"/>
              </a:rPr>
              <a:t>Creation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and/or</a:t>
            </a:r>
            <a:r>
              <a:rPr dirty="0" sz="2600" spc="-7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update</a:t>
            </a:r>
            <a:r>
              <a:rPr dirty="0" sz="2600" spc="-70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of</a:t>
            </a:r>
            <a:r>
              <a:rPr dirty="0" sz="2600" spc="-90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Forest </a:t>
            </a:r>
            <a:r>
              <a:rPr dirty="0" sz="2600">
                <a:latin typeface="Verdana"/>
                <a:cs typeface="Verdana"/>
              </a:rPr>
              <a:t>Stewardship</a:t>
            </a:r>
            <a:r>
              <a:rPr dirty="0" sz="2600" spc="-18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Plans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570992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“Planning”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Project Examples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8021"/>
            <a:ext cx="7656195" cy="382333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84150" marR="598170" indent="-171450">
              <a:lnSpc>
                <a:spcPts val="1689"/>
              </a:lnSpc>
              <a:spcBef>
                <a:spcPts val="24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>
                <a:latin typeface="Verdana"/>
                <a:cs typeface="Verdana"/>
              </a:rPr>
              <a:t>Contract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support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assist a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community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with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developing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building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codes, </a:t>
            </a:r>
            <a:r>
              <a:rPr dirty="0" sz="1500">
                <a:latin typeface="Verdana"/>
                <a:cs typeface="Verdana"/>
              </a:rPr>
              <a:t>zoning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ordinances,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or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land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use</a:t>
            </a:r>
            <a:r>
              <a:rPr dirty="0" sz="1500" spc="-10">
                <a:latin typeface="Verdana"/>
                <a:cs typeface="Verdana"/>
              </a:rPr>
              <a:t> planning</a:t>
            </a:r>
            <a:endParaRPr sz="1500">
              <a:latin typeface="Verdana"/>
              <a:cs typeface="Verdana"/>
            </a:endParaRPr>
          </a:p>
          <a:p>
            <a:pPr marL="184150" marR="250825" indent="-171450">
              <a:lnSpc>
                <a:spcPts val="1689"/>
              </a:lnSpc>
              <a:spcBef>
                <a:spcPts val="131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>
                <a:latin typeface="Verdana"/>
                <a:cs typeface="Verdana"/>
              </a:rPr>
              <a:t>Direct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staff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funding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support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assist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community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with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developing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building </a:t>
            </a:r>
            <a:r>
              <a:rPr dirty="0" sz="1500">
                <a:latin typeface="Verdana"/>
                <a:cs typeface="Verdana"/>
              </a:rPr>
              <a:t>codes,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zoning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ordinances,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or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land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use</a:t>
            </a:r>
            <a:r>
              <a:rPr dirty="0" sz="1500" spc="-10">
                <a:latin typeface="Verdana"/>
                <a:cs typeface="Verdana"/>
              </a:rPr>
              <a:t> planning</a:t>
            </a:r>
            <a:endParaRPr sz="1500">
              <a:latin typeface="Verdana"/>
              <a:cs typeface="Verdana"/>
            </a:endParaRPr>
          </a:p>
          <a:p>
            <a:pPr marL="184150" marR="302895" indent="-171450">
              <a:lnSpc>
                <a:spcPts val="1689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 spc="-10">
                <a:latin typeface="Verdana"/>
                <a:cs typeface="Verdana"/>
              </a:rPr>
              <a:t>Tabletop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or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functional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exercises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test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effectiveness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community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wildfire planning</a:t>
            </a:r>
            <a:endParaRPr sz="1500">
              <a:latin typeface="Verdana"/>
              <a:cs typeface="Verdana"/>
            </a:endParaRPr>
          </a:p>
          <a:p>
            <a:pPr marL="184150" marR="299085" indent="-171450">
              <a:lnSpc>
                <a:spcPts val="168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>
                <a:latin typeface="Verdana"/>
                <a:cs typeface="Verdana"/>
              </a:rPr>
              <a:t>Plan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address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public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health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safety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effects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smoke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mitigation </a:t>
            </a:r>
            <a:r>
              <a:rPr dirty="0" sz="1500">
                <a:latin typeface="Verdana"/>
                <a:cs typeface="Verdana"/>
              </a:rPr>
              <a:t>from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wildfire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and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projects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that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use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prescribed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fire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(“Smoke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Ready”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efforts)</a:t>
            </a:r>
            <a:endParaRPr sz="15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>
                <a:latin typeface="Verdana"/>
                <a:cs typeface="Verdana"/>
              </a:rPr>
              <a:t>Direct</a:t>
            </a:r>
            <a:r>
              <a:rPr dirty="0" sz="1500" spc="-4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staff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support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for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community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wildfire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mitigation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leadership/coordination</a:t>
            </a:r>
            <a:endParaRPr sz="1500">
              <a:latin typeface="Verdana"/>
              <a:cs typeface="Verdana"/>
            </a:endParaRPr>
          </a:p>
          <a:p>
            <a:pPr marL="184150" marR="5080" indent="-171450">
              <a:lnSpc>
                <a:spcPts val="1689"/>
              </a:lnSpc>
              <a:spcBef>
                <a:spcPts val="134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 spc="-10">
                <a:latin typeface="Verdana"/>
                <a:cs typeface="Verdana"/>
              </a:rPr>
              <a:t>Training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use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proven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effective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mitigation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practices,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such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the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Forest </a:t>
            </a:r>
            <a:r>
              <a:rPr dirty="0" sz="1500">
                <a:latin typeface="Verdana"/>
                <a:cs typeface="Verdana"/>
              </a:rPr>
              <a:t>Service’s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mitigation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best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practices</a:t>
            </a:r>
            <a:endParaRPr sz="1500">
              <a:latin typeface="Verdana"/>
              <a:cs typeface="Verdana"/>
            </a:endParaRPr>
          </a:p>
          <a:p>
            <a:pPr marL="184150" marR="607060" indent="-171450">
              <a:lnSpc>
                <a:spcPts val="168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500">
                <a:latin typeface="Verdana"/>
                <a:cs typeface="Verdana"/>
              </a:rPr>
              <a:t>Direct</a:t>
            </a:r>
            <a:r>
              <a:rPr dirty="0" sz="1500" spc="-4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staff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support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to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assist</a:t>
            </a:r>
            <a:r>
              <a:rPr dirty="0" sz="1500" spc="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in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creation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of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local or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regional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mitigation partnership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126" rIns="0" bIns="0" rtlCol="0" vert="horz">
            <a:spAutoFit/>
          </a:bodyPr>
          <a:lstStyle/>
          <a:p>
            <a:pPr marL="295910" marR="5080">
              <a:lnSpc>
                <a:spcPts val="3240"/>
              </a:lnSpc>
              <a:spcBef>
                <a:spcPts val="505"/>
              </a:spcBef>
            </a:pPr>
            <a:r>
              <a:rPr dirty="0" u="sng"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30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“Planning”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Project Examples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15046"/>
            <a:ext cx="7710170" cy="3240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141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GIS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database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systems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unless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support of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55">
                <a:latin typeface="Verdana"/>
                <a:cs typeface="Verdana"/>
              </a:rPr>
              <a:t>CWPP, </a:t>
            </a:r>
            <a:r>
              <a:rPr dirty="0" sz="2100">
                <a:latin typeface="Verdana"/>
                <a:cs typeface="Verdana"/>
              </a:rPr>
              <a:t>wildfire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risk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reduction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planning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fuels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mitigation </a:t>
            </a:r>
            <a:r>
              <a:rPr dirty="0" sz="2100">
                <a:latin typeface="Verdana"/>
                <a:cs typeface="Verdana"/>
              </a:rPr>
              <a:t>initiative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4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Creation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and/or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update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Forest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Stewardship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Plans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Economic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development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Small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business</a:t>
            </a:r>
            <a:r>
              <a:rPr dirty="0" sz="2100" spc="2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start-</a:t>
            </a:r>
            <a:r>
              <a:rPr dirty="0" sz="2100">
                <a:latin typeface="Verdana"/>
                <a:cs typeface="Verdana"/>
              </a:rPr>
              <a:t>up</a:t>
            </a:r>
            <a:r>
              <a:rPr dirty="0" sz="2100" spc="1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funding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Research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development</a:t>
            </a:r>
            <a:r>
              <a:rPr dirty="0" sz="2100" spc="-6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projects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29591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“Wildfire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Prevention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and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Mitigation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Education/Outreach”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84150" marR="22860" indent="-171450">
              <a:lnSpc>
                <a:spcPct val="1042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Firewise</a:t>
            </a:r>
            <a:r>
              <a:rPr dirty="0" spc="-40"/>
              <a:t> </a:t>
            </a:r>
            <a:r>
              <a:rPr dirty="0"/>
              <a:t>USA©</a:t>
            </a:r>
            <a:r>
              <a:rPr dirty="0" spc="-35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/>
              <a:t>similar</a:t>
            </a:r>
            <a:r>
              <a:rPr dirty="0" spc="-20"/>
              <a:t> </a:t>
            </a:r>
            <a:r>
              <a:rPr dirty="0"/>
              <a:t>programs</a:t>
            </a:r>
            <a:r>
              <a:rPr dirty="0" spc="-25"/>
              <a:t> </a:t>
            </a:r>
            <a:r>
              <a:rPr dirty="0"/>
              <a:t>outreach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10"/>
              <a:t>communities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property</a:t>
            </a:r>
            <a:r>
              <a:rPr dirty="0" spc="-15"/>
              <a:t> </a:t>
            </a:r>
            <a:r>
              <a:rPr dirty="0" spc="-10"/>
              <a:t>owners</a:t>
            </a:r>
          </a:p>
          <a:p>
            <a:pPr marL="184150" indent="-171450">
              <a:lnSpc>
                <a:spcPct val="100000"/>
              </a:lnSpc>
              <a:spcBef>
                <a:spcPts val="138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Fire</a:t>
            </a:r>
            <a:r>
              <a:rPr dirty="0" spc="-35"/>
              <a:t> </a:t>
            </a:r>
            <a:r>
              <a:rPr dirty="0"/>
              <a:t>education</a:t>
            </a:r>
            <a:r>
              <a:rPr dirty="0" spc="-40"/>
              <a:t> </a:t>
            </a:r>
            <a:r>
              <a:rPr dirty="0"/>
              <a:t>presentations</a:t>
            </a:r>
            <a:r>
              <a:rPr dirty="0" spc="-35"/>
              <a:t> </a:t>
            </a:r>
            <a:r>
              <a:rPr dirty="0"/>
              <a:t>such</a:t>
            </a:r>
            <a:r>
              <a:rPr dirty="0" spc="-40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Project</a:t>
            </a:r>
            <a:r>
              <a:rPr dirty="0" spc="-25"/>
              <a:t> </a:t>
            </a:r>
            <a:r>
              <a:rPr dirty="0"/>
              <a:t>Learning</a:t>
            </a:r>
            <a:r>
              <a:rPr dirty="0" spc="-15"/>
              <a:t> </a:t>
            </a:r>
            <a:r>
              <a:rPr dirty="0" spc="-20"/>
              <a:t>Tree</a:t>
            </a:r>
          </a:p>
          <a:p>
            <a:pPr marL="184150" indent="-17145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Property</a:t>
            </a:r>
            <a:r>
              <a:rPr dirty="0" spc="-35"/>
              <a:t> </a:t>
            </a:r>
            <a:r>
              <a:rPr dirty="0"/>
              <a:t>inspections</a:t>
            </a:r>
            <a:r>
              <a:rPr dirty="0" spc="-50"/>
              <a:t> </a:t>
            </a:r>
            <a:r>
              <a:rPr dirty="0"/>
              <a:t>and/or</a:t>
            </a:r>
            <a:r>
              <a:rPr dirty="0" spc="-45"/>
              <a:t> </a:t>
            </a:r>
            <a:r>
              <a:rPr dirty="0" spc="-10"/>
              <a:t>assessments</a:t>
            </a:r>
          </a:p>
          <a:p>
            <a:pPr marL="184150" indent="-17145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pc="-20"/>
              <a:t>Training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conduct</a:t>
            </a:r>
            <a:r>
              <a:rPr dirty="0" spc="-55"/>
              <a:t> </a:t>
            </a:r>
            <a:r>
              <a:rPr dirty="0"/>
              <a:t>property</a:t>
            </a:r>
            <a:r>
              <a:rPr dirty="0" spc="-35"/>
              <a:t> </a:t>
            </a:r>
            <a:r>
              <a:rPr dirty="0"/>
              <a:t>inspections</a:t>
            </a:r>
            <a:r>
              <a:rPr dirty="0" spc="-45"/>
              <a:t> </a:t>
            </a:r>
            <a:r>
              <a:rPr dirty="0"/>
              <a:t>and/or</a:t>
            </a:r>
            <a:r>
              <a:rPr dirty="0" spc="-50"/>
              <a:t> </a:t>
            </a:r>
            <a:r>
              <a:rPr dirty="0" spc="-10"/>
              <a:t>assessments</a:t>
            </a:r>
          </a:p>
          <a:p>
            <a:pPr marL="184150" marR="5080" indent="-171450">
              <a:lnSpc>
                <a:spcPct val="103899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Implementation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WUI</a:t>
            </a:r>
            <a:r>
              <a:rPr dirty="0" spc="-35"/>
              <a:t> </a:t>
            </a:r>
            <a:r>
              <a:rPr dirty="0"/>
              <a:t>Structure</a:t>
            </a:r>
            <a:r>
              <a:rPr dirty="0" spc="-35"/>
              <a:t> </a:t>
            </a:r>
            <a:r>
              <a:rPr dirty="0"/>
              <a:t>/</a:t>
            </a:r>
            <a:r>
              <a:rPr dirty="0" spc="-30"/>
              <a:t> </a:t>
            </a:r>
            <a:r>
              <a:rPr dirty="0"/>
              <a:t>Parcel</a:t>
            </a:r>
            <a:r>
              <a:rPr dirty="0" spc="-20"/>
              <a:t> </a:t>
            </a:r>
            <a:r>
              <a:rPr dirty="0"/>
              <a:t>/</a:t>
            </a:r>
            <a:r>
              <a:rPr dirty="0" spc="-30"/>
              <a:t> </a:t>
            </a:r>
            <a:r>
              <a:rPr dirty="0"/>
              <a:t>Community</a:t>
            </a:r>
            <a:r>
              <a:rPr dirty="0" spc="-30"/>
              <a:t> </a:t>
            </a:r>
            <a:r>
              <a:rPr dirty="0" spc="-20"/>
              <a:t>Fire </a:t>
            </a:r>
            <a:r>
              <a:rPr dirty="0"/>
              <a:t>Hazard</a:t>
            </a:r>
            <a:r>
              <a:rPr dirty="0" spc="-45"/>
              <a:t> </a:t>
            </a:r>
            <a:r>
              <a:rPr dirty="0"/>
              <a:t>Mitigation</a:t>
            </a:r>
            <a:r>
              <a:rPr dirty="0" spc="-30"/>
              <a:t> </a:t>
            </a:r>
            <a:r>
              <a:rPr dirty="0"/>
              <a:t>Methodology</a:t>
            </a:r>
            <a:r>
              <a:rPr dirty="0" spc="-40"/>
              <a:t> </a:t>
            </a:r>
            <a:r>
              <a:rPr dirty="0"/>
              <a:t>(HMM)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community</a:t>
            </a:r>
            <a:r>
              <a:rPr dirty="0" spc="-30"/>
              <a:t> </a:t>
            </a:r>
            <a:r>
              <a:rPr dirty="0" spc="-10"/>
              <a:t>hazard reduction</a:t>
            </a:r>
          </a:p>
          <a:p>
            <a:pPr algn="just" marL="183515" marR="34290" indent="-171450">
              <a:lnSpc>
                <a:spcPct val="1038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pc="-10"/>
              <a:t>Training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65"/>
              <a:t> </a:t>
            </a:r>
            <a:r>
              <a:rPr dirty="0" spc="-10"/>
              <a:t>Traditional</a:t>
            </a:r>
            <a:r>
              <a:rPr dirty="0" spc="-55"/>
              <a:t> </a:t>
            </a:r>
            <a:r>
              <a:rPr dirty="0"/>
              <a:t>Ecological</a:t>
            </a:r>
            <a:r>
              <a:rPr dirty="0" spc="-60"/>
              <a:t> </a:t>
            </a:r>
            <a:r>
              <a:rPr dirty="0"/>
              <a:t>Knowledge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fire,</a:t>
            </a:r>
            <a:r>
              <a:rPr dirty="0" spc="-55"/>
              <a:t> </a:t>
            </a:r>
            <a:r>
              <a:rPr dirty="0" spc="-10"/>
              <a:t>Cultural </a:t>
            </a:r>
            <a:r>
              <a:rPr dirty="0"/>
              <a:t>Burning,</a:t>
            </a:r>
            <a:r>
              <a:rPr dirty="0" spc="-70"/>
              <a:t> </a:t>
            </a:r>
            <a:r>
              <a:rPr dirty="0"/>
              <a:t>Identification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protection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culturally</a:t>
            </a:r>
            <a:r>
              <a:rPr dirty="0" spc="-45"/>
              <a:t> </a:t>
            </a:r>
            <a:r>
              <a:rPr dirty="0" spc="-10"/>
              <a:t>significant </a:t>
            </a:r>
            <a:r>
              <a:rPr dirty="0"/>
              <a:t>plants,</a:t>
            </a:r>
            <a:r>
              <a:rPr dirty="0" spc="-50"/>
              <a:t> </a:t>
            </a:r>
            <a:r>
              <a:rPr dirty="0"/>
              <a:t>sacred</a:t>
            </a:r>
            <a:r>
              <a:rPr dirty="0" spc="-20"/>
              <a:t> </a:t>
            </a:r>
            <a:r>
              <a:rPr dirty="0"/>
              <a:t>site</a:t>
            </a:r>
            <a:r>
              <a:rPr dirty="0" spc="-20"/>
              <a:t> </a:t>
            </a:r>
            <a:r>
              <a:rPr dirty="0" spc="-10"/>
              <a:t>protection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627" y="1061045"/>
            <a:ext cx="732091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Overview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4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Program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Changes</a:t>
            </a:r>
            <a:r>
              <a:rPr dirty="0" sz="4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from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Round</a:t>
            </a:r>
            <a:r>
              <a:rPr dirty="0" sz="45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50">
                <a:solidFill>
                  <a:srgbClr val="000000"/>
                </a:solidFill>
                <a:latin typeface="Verdana"/>
                <a:cs typeface="Verdana"/>
              </a:rPr>
              <a:t>1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295910" marR="5080">
              <a:lnSpc>
                <a:spcPts val="3240"/>
              </a:lnSpc>
              <a:spcBef>
                <a:spcPts val="505"/>
              </a:spcBef>
            </a:pPr>
            <a:r>
              <a:rPr dirty="0" u="sng"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“Wildfire</a:t>
            </a:r>
            <a:r>
              <a:rPr dirty="0" sz="30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Prevention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Mitigation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Education/Outreach”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Example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15046"/>
            <a:ext cx="7598409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141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Printing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paper-</a:t>
            </a:r>
            <a:r>
              <a:rPr dirty="0" sz="2100">
                <a:latin typeface="Verdana"/>
                <a:cs typeface="Verdana"/>
              </a:rPr>
              <a:t>based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materials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without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10">
                <a:latin typeface="Verdana"/>
                <a:cs typeface="Verdana"/>
              </a:rPr>
              <a:t> organized </a:t>
            </a:r>
            <a:r>
              <a:rPr dirty="0" sz="2100">
                <a:latin typeface="Verdana"/>
                <a:cs typeface="Verdana"/>
              </a:rPr>
              <a:t>outreach/education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program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14018"/>
            <a:ext cx="7655559" cy="122047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8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800" spc="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800" spc="-2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8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2052320"/>
            <a:ext cx="7700645" cy="4001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0" marR="107950" indent="-171450">
              <a:lnSpc>
                <a:spcPts val="2620"/>
              </a:lnSpc>
              <a:spcBef>
                <a:spcPts val="1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Defensible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space around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homes,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businesses,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other structures</a:t>
            </a:r>
            <a:endParaRPr sz="2100">
              <a:latin typeface="Verdana"/>
              <a:cs typeface="Verdana"/>
            </a:endParaRPr>
          </a:p>
          <a:p>
            <a:pPr marL="184150" marR="478790" indent="-171450">
              <a:lnSpc>
                <a:spcPct val="104099"/>
              </a:lnSpc>
              <a:spcBef>
                <a:spcPts val="11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Development,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creation,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and/or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maintenance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fuel </a:t>
            </a:r>
            <a:r>
              <a:rPr dirty="0" sz="2100">
                <a:latin typeface="Verdana"/>
                <a:cs typeface="Verdana"/>
              </a:rPr>
              <a:t>breaks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fire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breaks,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including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shaded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fuel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breaks</a:t>
            </a:r>
            <a:endParaRPr sz="2100">
              <a:latin typeface="Verdana"/>
              <a:cs typeface="Verdana"/>
            </a:endParaRPr>
          </a:p>
          <a:p>
            <a:pPr marL="184150" marR="5080" indent="-171450">
              <a:lnSpc>
                <a:spcPct val="1040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Fuels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reduction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beyond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defensible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space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adjacent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25">
                <a:latin typeface="Verdana"/>
                <a:cs typeface="Verdana"/>
              </a:rPr>
              <a:t> at- </a:t>
            </a:r>
            <a:r>
              <a:rPr dirty="0" sz="2100">
                <a:latin typeface="Verdana"/>
                <a:cs typeface="Verdana"/>
              </a:rPr>
              <a:t>risk</a:t>
            </a:r>
            <a:r>
              <a:rPr dirty="0" sz="2100" spc="-10">
                <a:latin typeface="Verdana"/>
                <a:cs typeface="Verdana"/>
              </a:rPr>
              <a:t> communities</a:t>
            </a:r>
            <a:endParaRPr sz="2100">
              <a:latin typeface="Verdana"/>
              <a:cs typeface="Verdana"/>
            </a:endParaRPr>
          </a:p>
          <a:p>
            <a:pPr marL="184150" marR="777875" indent="-171450">
              <a:lnSpc>
                <a:spcPct val="1040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Removal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standing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woody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vegetation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by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cutting, </a:t>
            </a:r>
            <a:r>
              <a:rPr dirty="0" sz="2100">
                <a:latin typeface="Verdana"/>
                <a:cs typeface="Verdana"/>
              </a:rPr>
              <a:t>piling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0">
                <a:latin typeface="Verdana"/>
                <a:cs typeface="Verdana"/>
              </a:rPr>
              <a:t> burning</a:t>
            </a:r>
            <a:endParaRPr sz="2100">
              <a:latin typeface="Verdana"/>
              <a:cs typeface="Verdana"/>
            </a:endParaRPr>
          </a:p>
          <a:p>
            <a:pPr marL="184150" marR="286385" indent="-171450">
              <a:lnSpc>
                <a:spcPct val="1040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Removal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standing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woody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vegetation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by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cutting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and </a:t>
            </a:r>
            <a:r>
              <a:rPr dirty="0" sz="2100" spc="-10">
                <a:latin typeface="Verdana"/>
                <a:cs typeface="Verdana"/>
              </a:rPr>
              <a:t>chipping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14018"/>
            <a:ext cx="7655559" cy="1221105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8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800" spc="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800" spc="-2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8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r>
              <a:rPr dirty="0" sz="28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2052320"/>
            <a:ext cx="7632700" cy="3836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" marR="685165" indent="-171450">
              <a:lnSpc>
                <a:spcPct val="104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Removal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standing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woody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vegetation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using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a </a:t>
            </a:r>
            <a:r>
              <a:rPr dirty="0" sz="2100">
                <a:latin typeface="Verdana"/>
                <a:cs typeface="Verdana"/>
              </a:rPr>
              <a:t>mechanical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mulcher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masticator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type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equipment </a:t>
            </a:r>
            <a:r>
              <a:rPr dirty="0" sz="2100">
                <a:latin typeface="Verdana"/>
                <a:cs typeface="Verdana"/>
              </a:rPr>
              <a:t>mounted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mobile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equipment</a:t>
            </a:r>
            <a:endParaRPr sz="2100">
              <a:latin typeface="Verdana"/>
              <a:cs typeface="Verdana"/>
            </a:endParaRPr>
          </a:p>
          <a:p>
            <a:pPr marL="184150" marR="6985" indent="-171450">
              <a:lnSpc>
                <a:spcPct val="1040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Reduction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hazardous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fuels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through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of </a:t>
            </a:r>
            <a:r>
              <a:rPr dirty="0" sz="2100">
                <a:latin typeface="Verdana"/>
                <a:cs typeface="Verdana"/>
              </a:rPr>
              <a:t>prescribed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fire</a:t>
            </a:r>
            <a:endParaRPr sz="2100">
              <a:latin typeface="Verdana"/>
              <a:cs typeface="Verdana"/>
            </a:endParaRPr>
          </a:p>
          <a:p>
            <a:pPr marL="184150" marR="106680" indent="-171450">
              <a:lnSpc>
                <a:spcPct val="1040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Vegetation</a:t>
            </a:r>
            <a:r>
              <a:rPr dirty="0" sz="2100" spc="-7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management</a:t>
            </a:r>
            <a:r>
              <a:rPr dirty="0" sz="2100" spc="-6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(pruning,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mowing,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chemical </a:t>
            </a:r>
            <a:r>
              <a:rPr dirty="0" sz="2100">
                <a:latin typeface="Verdana"/>
                <a:cs typeface="Verdana"/>
              </a:rPr>
              <a:t>treatment,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grazing),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including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rights-</a:t>
            </a:r>
            <a:r>
              <a:rPr dirty="0" sz="2100" spc="-35">
                <a:latin typeface="Verdana"/>
                <a:cs typeface="Verdana"/>
              </a:rPr>
              <a:t>of-</a:t>
            </a:r>
            <a:r>
              <a:rPr dirty="0" sz="2100">
                <a:latin typeface="Verdana"/>
                <a:cs typeface="Verdana"/>
              </a:rPr>
              <a:t>ways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roads</a:t>
            </a:r>
            <a:endParaRPr sz="2100">
              <a:latin typeface="Verdana"/>
              <a:cs typeface="Verdana"/>
            </a:endParaRPr>
          </a:p>
          <a:p>
            <a:pPr marL="183515" marR="5080" indent="-171450">
              <a:lnSpc>
                <a:spcPct val="104000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  <a:tab pos="4361815" algn="l"/>
              </a:tabLst>
            </a:pPr>
            <a:r>
              <a:rPr dirty="0" sz="2100">
                <a:latin typeface="Verdana"/>
                <a:cs typeface="Verdana"/>
              </a:rPr>
              <a:t>Maintenance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fuels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projects.</a:t>
            </a:r>
            <a:r>
              <a:rPr dirty="0" sz="2100">
                <a:latin typeface="Verdana"/>
                <a:cs typeface="Verdana"/>
              </a:rPr>
              <a:t>	Up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two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(2) </a:t>
            </a:r>
            <a:r>
              <a:rPr dirty="0" sz="2100">
                <a:latin typeface="Verdana"/>
                <a:cs typeface="Verdana"/>
              </a:rPr>
              <a:t>maintenance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treatments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allowed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per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project during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the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6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term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14018"/>
            <a:ext cx="7655559" cy="1221105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8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800" spc="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800" spc="-2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8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r>
              <a:rPr dirty="0" sz="28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2030869"/>
            <a:ext cx="7577455" cy="3805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423545" indent="-171450">
              <a:lnSpc>
                <a:spcPct val="1141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Monitoring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components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projects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effectiveness </a:t>
            </a:r>
            <a:r>
              <a:rPr dirty="0" sz="2100">
                <a:latin typeface="Verdana"/>
                <a:cs typeface="Verdana"/>
              </a:rPr>
              <a:t>(must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have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established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baseline)</a:t>
            </a:r>
            <a:endParaRPr sz="2100">
              <a:latin typeface="Verdana"/>
              <a:cs typeface="Verdana"/>
            </a:endParaRPr>
          </a:p>
          <a:p>
            <a:pPr marL="184150" marR="444500" indent="-171450">
              <a:lnSpc>
                <a:spcPct val="113799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Prescribed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fire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training,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including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training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smoke </a:t>
            </a:r>
            <a:r>
              <a:rPr dirty="0" sz="2100">
                <a:latin typeface="Verdana"/>
                <a:cs typeface="Verdana"/>
              </a:rPr>
              <a:t>management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associated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with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prescribed </a:t>
            </a:r>
            <a:r>
              <a:rPr dirty="0" sz="2100" spc="-10">
                <a:latin typeface="Verdana"/>
                <a:cs typeface="Verdana"/>
              </a:rPr>
              <a:t>fires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Design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installation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dry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hydrants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cisterns</a:t>
            </a:r>
            <a:endParaRPr sz="2100">
              <a:latin typeface="Verdana"/>
              <a:cs typeface="Verdana"/>
            </a:endParaRPr>
          </a:p>
          <a:p>
            <a:pPr marL="184150" marR="5080" indent="-171450">
              <a:lnSpc>
                <a:spcPct val="114100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Purchase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equipment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brush/fuel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disposal,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such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as </a:t>
            </a:r>
            <a:r>
              <a:rPr dirty="0" sz="2100">
                <a:latin typeface="Verdana"/>
                <a:cs typeface="Verdana"/>
              </a:rPr>
              <a:t>air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curtain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burner/trench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burner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(be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aware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of </a:t>
            </a:r>
            <a:r>
              <a:rPr dirty="0" sz="2100">
                <a:latin typeface="Verdana"/>
                <a:cs typeface="Verdana"/>
              </a:rPr>
              <a:t>permitting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requirements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these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devices,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which</a:t>
            </a:r>
            <a:r>
              <a:rPr dirty="0" sz="2100" spc="-25">
                <a:latin typeface="Verdana"/>
                <a:cs typeface="Verdana"/>
              </a:rPr>
              <a:t> are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eligible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cost)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14018"/>
            <a:ext cx="7655559" cy="1221105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8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800" spc="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800" spc="-2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8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r>
              <a:rPr dirty="0" sz="28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2050033"/>
            <a:ext cx="7703184" cy="36715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4150" marR="334645" indent="-171450">
              <a:lnSpc>
                <a:spcPts val="2140"/>
              </a:lnSpc>
              <a:spcBef>
                <a:spcPts val="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Purchase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mechanical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equipment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that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meets,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or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does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not </a:t>
            </a:r>
            <a:r>
              <a:rPr dirty="0" sz="1900">
                <a:latin typeface="Verdana"/>
                <a:cs typeface="Verdana"/>
              </a:rPr>
              <a:t>exceed,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following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requirements:</a:t>
            </a:r>
            <a:endParaRPr sz="1900">
              <a:latin typeface="Verdana"/>
              <a:cs typeface="Verdana"/>
            </a:endParaRPr>
          </a:p>
          <a:p>
            <a:pPr lvl="1" marL="423545" marR="187960" indent="-171450">
              <a:lnSpc>
                <a:spcPts val="1810"/>
              </a:lnSpc>
              <a:spcBef>
                <a:spcPts val="89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600">
                <a:latin typeface="Verdana"/>
                <a:cs typeface="Verdana"/>
              </a:rPr>
              <a:t>Brush/woodchippers that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towable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mountable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skid </a:t>
            </a:r>
            <a:r>
              <a:rPr dirty="0" sz="1600" spc="-10">
                <a:latin typeface="Verdana"/>
                <a:cs typeface="Verdana"/>
              </a:rPr>
              <a:t>steer, </a:t>
            </a:r>
            <a:r>
              <a:rPr dirty="0" sz="1600">
                <a:latin typeface="Verdana"/>
                <a:cs typeface="Verdana"/>
              </a:rPr>
              <a:t>compact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track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loader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tractor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with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maximum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chipping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capacity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of </a:t>
            </a:r>
            <a:r>
              <a:rPr dirty="0" sz="1600">
                <a:latin typeface="Verdana"/>
                <a:cs typeface="Verdana"/>
              </a:rPr>
              <a:t>no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more than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15</a:t>
            </a:r>
            <a:r>
              <a:rPr dirty="0" sz="1600" spc="-10">
                <a:latin typeface="Verdana"/>
                <a:cs typeface="Verdana"/>
              </a:rPr>
              <a:t> inches</a:t>
            </a:r>
            <a:endParaRPr sz="16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600" spc="-20">
                <a:latin typeface="Verdana"/>
                <a:cs typeface="Verdana"/>
              </a:rPr>
              <a:t>Self-</a:t>
            </a:r>
            <a:r>
              <a:rPr dirty="0" sz="1600">
                <a:latin typeface="Verdana"/>
                <a:cs typeface="Verdana"/>
              </a:rPr>
              <a:t>propelled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forestry mulchers up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maximum 200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horsepower</a:t>
            </a:r>
            <a:endParaRPr sz="1600">
              <a:latin typeface="Verdana"/>
              <a:cs typeface="Verdana"/>
            </a:endParaRPr>
          </a:p>
          <a:p>
            <a:pPr lvl="1" marL="423545" marR="86995" indent="-171450">
              <a:lnSpc>
                <a:spcPts val="1810"/>
              </a:lnSpc>
              <a:spcBef>
                <a:spcPts val="94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600">
                <a:latin typeface="Verdana"/>
                <a:cs typeface="Verdana"/>
              </a:rPr>
              <a:t>Forestry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mulcher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attachments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designed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skid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steers,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compact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track </a:t>
            </a:r>
            <a:r>
              <a:rPr dirty="0" sz="1600">
                <a:latin typeface="Verdana"/>
                <a:cs typeface="Verdana"/>
              </a:rPr>
              <a:t>loaders,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excavators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crawler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dozers</a:t>
            </a:r>
            <a:endParaRPr sz="1600">
              <a:latin typeface="Verdana"/>
              <a:cs typeface="Verdana"/>
            </a:endParaRPr>
          </a:p>
          <a:p>
            <a:pPr lvl="1" marL="423545" marR="398145" indent="-171450">
              <a:lnSpc>
                <a:spcPts val="1810"/>
              </a:lnSpc>
              <a:spcBef>
                <a:spcPts val="89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600">
                <a:latin typeface="Verdana"/>
                <a:cs typeface="Verdana"/>
              </a:rPr>
              <a:t>Heavy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duty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brush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mowers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utilized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maintaining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road </a:t>
            </a:r>
            <a:r>
              <a:rPr dirty="0" sz="1600" spc="-10">
                <a:latin typeface="Verdana"/>
                <a:cs typeface="Verdana"/>
              </a:rPr>
              <a:t>rights-</a:t>
            </a:r>
            <a:r>
              <a:rPr dirty="0" sz="1600" spc="-30">
                <a:latin typeface="Verdana"/>
                <a:cs typeface="Verdana"/>
              </a:rPr>
              <a:t>of-</a:t>
            </a:r>
            <a:r>
              <a:rPr dirty="0" sz="1600">
                <a:latin typeface="Verdana"/>
                <a:cs typeface="Verdana"/>
              </a:rPr>
              <a:t>ways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fire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breaks</a:t>
            </a:r>
            <a:endParaRPr sz="1600">
              <a:latin typeface="Verdana"/>
              <a:cs typeface="Verdana"/>
            </a:endParaRPr>
          </a:p>
          <a:p>
            <a:pPr lvl="1" marL="423545" marR="5080" indent="-171450">
              <a:lnSpc>
                <a:spcPct val="92000"/>
              </a:lnSpc>
              <a:spcBef>
                <a:spcPts val="894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600" spc="-10">
                <a:latin typeface="Verdana"/>
                <a:cs typeface="Verdana"/>
              </a:rPr>
              <a:t>Trailers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necessary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transport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equipment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determined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eligible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in </a:t>
            </a:r>
            <a:r>
              <a:rPr dirty="0" sz="1600">
                <a:latin typeface="Verdana"/>
                <a:cs typeface="Verdana"/>
              </a:rPr>
              <a:t>this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section,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including</a:t>
            </a:r>
            <a:r>
              <a:rPr dirty="0" sz="1600" spc="-20">
                <a:latin typeface="Verdana"/>
                <a:cs typeface="Verdana"/>
              </a:rPr>
              <a:t> box-</a:t>
            </a:r>
            <a:r>
              <a:rPr dirty="0" sz="1600">
                <a:latin typeface="Verdana"/>
                <a:cs typeface="Verdana"/>
              </a:rPr>
              <a:t>type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trailers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store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0">
                <a:latin typeface="Verdana"/>
                <a:cs typeface="Verdana"/>
              </a:rPr>
              <a:t> transport </a:t>
            </a:r>
            <a:r>
              <a:rPr dirty="0" sz="1600">
                <a:latin typeface="Verdana"/>
                <a:cs typeface="Verdana"/>
              </a:rPr>
              <a:t>prescribed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fire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equipment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414018"/>
            <a:ext cx="7655559" cy="1221105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434"/>
              </a:spcBef>
            </a:pP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8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8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800" spc="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800" spc="-2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8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r>
              <a:rPr dirty="0" sz="28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Verdana"/>
                <a:cs typeface="Verdana"/>
              </a:rPr>
              <a:t>(continued)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9350" rIns="0" bIns="0" rtlCol="0" vert="horz">
            <a:spAutoFit/>
          </a:bodyPr>
          <a:lstStyle/>
          <a:p>
            <a:pPr marL="377190" marR="217170" indent="-171450">
              <a:lnSpc>
                <a:spcPts val="1910"/>
              </a:lnSpc>
              <a:spcBef>
                <a:spcPts val="270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700"/>
              <a:t>Purchase</a:t>
            </a:r>
            <a:r>
              <a:rPr dirty="0" sz="1700" spc="-50"/>
              <a:t> </a:t>
            </a:r>
            <a:r>
              <a:rPr dirty="0" sz="1700"/>
              <a:t>of</a:t>
            </a:r>
            <a:r>
              <a:rPr dirty="0" sz="1700" spc="-55"/>
              <a:t> </a:t>
            </a:r>
            <a:r>
              <a:rPr dirty="0" sz="1700"/>
              <a:t>the</a:t>
            </a:r>
            <a:r>
              <a:rPr dirty="0" sz="1700" spc="-55"/>
              <a:t> </a:t>
            </a:r>
            <a:r>
              <a:rPr dirty="0" sz="1700"/>
              <a:t>following</a:t>
            </a:r>
            <a:r>
              <a:rPr dirty="0" sz="1700" spc="-70"/>
              <a:t> </a:t>
            </a:r>
            <a:r>
              <a:rPr dirty="0" sz="1700"/>
              <a:t>equipment</a:t>
            </a:r>
            <a:r>
              <a:rPr dirty="0" sz="1700" spc="-50"/>
              <a:t> </a:t>
            </a:r>
            <a:r>
              <a:rPr dirty="0" sz="1700"/>
              <a:t>and</a:t>
            </a:r>
            <a:r>
              <a:rPr dirty="0" sz="1700" spc="-50"/>
              <a:t> </a:t>
            </a:r>
            <a:r>
              <a:rPr dirty="0" sz="1700"/>
              <a:t>supplies</a:t>
            </a:r>
            <a:r>
              <a:rPr dirty="0" sz="1700" spc="-55"/>
              <a:t> </a:t>
            </a:r>
            <a:r>
              <a:rPr dirty="0" sz="1700"/>
              <a:t>to</a:t>
            </a:r>
            <a:r>
              <a:rPr dirty="0" sz="1700" spc="-50"/>
              <a:t> </a:t>
            </a:r>
            <a:r>
              <a:rPr dirty="0" sz="1700"/>
              <a:t>support</a:t>
            </a:r>
            <a:r>
              <a:rPr dirty="0" sz="1700" spc="-40"/>
              <a:t> </a:t>
            </a:r>
            <a:r>
              <a:rPr dirty="0" sz="1700" spc="-25"/>
              <a:t>the </a:t>
            </a:r>
            <a:r>
              <a:rPr dirty="0" sz="1700"/>
              <a:t>use</a:t>
            </a:r>
            <a:r>
              <a:rPr dirty="0" sz="1700" spc="-45"/>
              <a:t> </a:t>
            </a:r>
            <a:r>
              <a:rPr dirty="0" sz="1700"/>
              <a:t>of</a:t>
            </a:r>
            <a:r>
              <a:rPr dirty="0" sz="1700" spc="-45"/>
              <a:t> </a:t>
            </a:r>
            <a:r>
              <a:rPr dirty="0" sz="1700"/>
              <a:t>prescribed</a:t>
            </a:r>
            <a:r>
              <a:rPr dirty="0" sz="1700" spc="-40"/>
              <a:t> </a:t>
            </a:r>
            <a:r>
              <a:rPr dirty="0" sz="1700" spc="-10"/>
              <a:t>fire:</a:t>
            </a:r>
            <a:endParaRPr sz="1700"/>
          </a:p>
          <a:p>
            <a:pPr lvl="1" marL="834390" marR="5080" indent="-171450">
              <a:lnSpc>
                <a:spcPts val="1580"/>
              </a:lnSpc>
              <a:spcBef>
                <a:spcPts val="600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Personal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protection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equipment,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including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fire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shelters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and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N95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filtering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face </a:t>
            </a:r>
            <a:r>
              <a:rPr dirty="0" sz="1400" spc="-10">
                <a:latin typeface="Verdana"/>
                <a:cs typeface="Verdana"/>
              </a:rPr>
              <a:t>respirators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Drip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torches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Wildland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hand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tools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Backpack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blowers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 spc="-10">
                <a:latin typeface="Verdana"/>
                <a:cs typeface="Verdana"/>
              </a:rPr>
              <a:t>Chainsaws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Portable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wildfire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pumps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Wildland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hose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Portable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folding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water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tanks</a:t>
            </a:r>
            <a:endParaRPr sz="1400">
              <a:latin typeface="Verdana"/>
              <a:cs typeface="Verdana"/>
            </a:endParaRPr>
          </a:p>
          <a:p>
            <a:pPr lvl="1" marL="834390" indent="-17145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835025" algn="l"/>
              </a:tabLst>
            </a:pPr>
            <a:r>
              <a:rPr dirty="0" sz="1400">
                <a:latin typeface="Verdana"/>
                <a:cs typeface="Verdana"/>
              </a:rPr>
              <a:t>Cache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of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air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filtration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units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for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use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by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at-</a:t>
            </a:r>
            <a:r>
              <a:rPr dirty="0" sz="1400">
                <a:latin typeface="Verdana"/>
                <a:cs typeface="Verdana"/>
              </a:rPr>
              <a:t>risk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individuals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the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public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87" y="419352"/>
            <a:ext cx="7178040" cy="1092835"/>
          </a:xfrm>
          <a:prstGeom prst="rect"/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00"/>
              </a:spcBef>
            </a:pPr>
            <a:r>
              <a:rPr dirty="0" u="sng"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eligible</a:t>
            </a:r>
            <a:r>
              <a:rPr dirty="0" sz="25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“Hazardous</a:t>
            </a:r>
            <a:r>
              <a:rPr dirty="0" sz="25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Fuels</a:t>
            </a:r>
            <a:r>
              <a:rPr dirty="0" sz="25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Reduction</a:t>
            </a:r>
            <a:r>
              <a:rPr dirty="0" sz="25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 spc="-50">
                <a:solidFill>
                  <a:srgbClr val="000000"/>
                </a:solidFill>
                <a:latin typeface="Verdana"/>
                <a:cs typeface="Verdana"/>
              </a:rPr>
              <a:t>/ </a:t>
            </a:r>
            <a:r>
              <a:rPr dirty="0" sz="2500" spc="-10">
                <a:solidFill>
                  <a:srgbClr val="000000"/>
                </a:solidFill>
                <a:latin typeface="Verdana"/>
                <a:cs typeface="Verdana"/>
              </a:rPr>
              <a:t>Fire-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adapted</a:t>
            </a:r>
            <a:r>
              <a:rPr dirty="0" sz="2500" spc="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Verdana"/>
                <a:cs typeface="Verdana"/>
              </a:rPr>
              <a:t>Ecosystems</a:t>
            </a:r>
            <a:r>
              <a:rPr dirty="0" sz="2500" spc="-3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Verdana"/>
                <a:cs typeface="Verdana"/>
              </a:rPr>
              <a:t>Restoration” </a:t>
            </a:r>
            <a:r>
              <a:rPr dirty="0" sz="25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2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2050033"/>
            <a:ext cx="7527925" cy="39541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4150" marR="187325" indent="-171450">
              <a:lnSpc>
                <a:spcPts val="2140"/>
              </a:lnSpc>
              <a:spcBef>
                <a:spcPts val="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Capital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improvements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including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construction/infrastructure </a:t>
            </a:r>
            <a:r>
              <a:rPr dirty="0" sz="1900">
                <a:latin typeface="Verdana"/>
                <a:cs typeface="Verdana"/>
              </a:rPr>
              <a:t>(building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remodel,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bridges,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road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construction,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water</a:t>
            </a:r>
            <a:endParaRPr sz="1900">
              <a:latin typeface="Verdana"/>
              <a:cs typeface="Verdana"/>
            </a:endParaRPr>
          </a:p>
          <a:p>
            <a:pPr marL="184150">
              <a:lnSpc>
                <a:spcPts val="2065"/>
              </a:lnSpc>
            </a:pPr>
            <a:r>
              <a:rPr dirty="0" sz="1900">
                <a:latin typeface="Verdana"/>
                <a:cs typeface="Verdana"/>
              </a:rPr>
              <a:t>system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development).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Dry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hydrants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are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eligible</a:t>
            </a:r>
            <a:r>
              <a:rPr dirty="0" sz="1900" spc="-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funding.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Home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hardening,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including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but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limited </a:t>
            </a:r>
            <a:r>
              <a:rPr dirty="0" sz="1900" spc="-25">
                <a:latin typeface="Verdana"/>
                <a:cs typeface="Verdana"/>
              </a:rPr>
              <a:t>to:</a:t>
            </a:r>
            <a:endParaRPr sz="19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Roof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upgrades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or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replacements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Fire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resistant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siding</a:t>
            </a:r>
            <a:endParaRPr sz="17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Metal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gutters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and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vents</a:t>
            </a:r>
            <a:endParaRPr sz="1700">
              <a:latin typeface="Verdana"/>
              <a:cs typeface="Verdana"/>
            </a:endParaRPr>
          </a:p>
          <a:p>
            <a:pPr marL="184150" marR="5080" indent="-171450">
              <a:lnSpc>
                <a:spcPts val="2140"/>
              </a:lnSpc>
              <a:spcBef>
                <a:spcPts val="13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Fire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suppression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training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(unless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course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requirement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for </a:t>
            </a:r>
            <a:r>
              <a:rPr dirty="0" sz="1900">
                <a:latin typeface="Verdana"/>
                <a:cs typeface="Verdana"/>
              </a:rPr>
              <a:t>prescribed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fire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qualifications)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Fire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suppression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equipment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apparatus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6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 spc="-10">
                <a:latin typeface="Verdana"/>
                <a:cs typeface="Verdana"/>
              </a:rPr>
              <a:t>Drones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Other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Considerations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123" y="1915046"/>
            <a:ext cx="7581900" cy="38404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685">
              <a:lnSpc>
                <a:spcPct val="113999"/>
              </a:lnSpc>
              <a:spcBef>
                <a:spcPts val="100"/>
              </a:spcBef>
              <a:buSzPct val="95238"/>
              <a:buChar char="•"/>
              <a:tabLst>
                <a:tab pos="159385" algn="l"/>
                <a:tab pos="1529080" algn="l"/>
              </a:tabLst>
            </a:pPr>
            <a:r>
              <a:rPr dirty="0" sz="2100">
                <a:latin typeface="Verdana"/>
                <a:cs typeface="Verdana"/>
              </a:rPr>
              <a:t>If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there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implementation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project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that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not </a:t>
            </a:r>
            <a:r>
              <a:rPr dirty="0" sz="2100">
                <a:latin typeface="Verdana"/>
                <a:cs typeface="Verdana"/>
              </a:rPr>
              <a:t>covered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40">
                <a:latin typeface="Verdana"/>
                <a:cs typeface="Verdana"/>
              </a:rPr>
              <a:t>CWPP,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such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developing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smoke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ready </a:t>
            </a:r>
            <a:r>
              <a:rPr dirty="0" sz="2100">
                <a:latin typeface="Verdana"/>
                <a:cs typeface="Verdana"/>
              </a:rPr>
              <a:t>program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your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community,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consider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updating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your </a:t>
            </a:r>
            <a:r>
              <a:rPr dirty="0" sz="2100">
                <a:latin typeface="Verdana"/>
                <a:cs typeface="Verdana"/>
              </a:rPr>
              <a:t>CWPP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this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year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applying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that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 </a:t>
            </a:r>
            <a:r>
              <a:rPr dirty="0" sz="2100">
                <a:latin typeface="Verdana"/>
                <a:cs typeface="Verdana"/>
              </a:rPr>
              <a:t>next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year.</a:t>
            </a:r>
            <a:r>
              <a:rPr dirty="0" sz="2100">
                <a:latin typeface="Verdana"/>
                <a:cs typeface="Verdana"/>
              </a:rPr>
              <a:t>	The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examples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listed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previously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may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help</a:t>
            </a:r>
            <a:r>
              <a:rPr dirty="0" sz="2100" spc="-25">
                <a:latin typeface="Verdana"/>
                <a:cs typeface="Verdana"/>
              </a:rPr>
              <a:t> you </a:t>
            </a:r>
            <a:r>
              <a:rPr dirty="0" sz="2100">
                <a:latin typeface="Verdana"/>
                <a:cs typeface="Verdana"/>
              </a:rPr>
              <a:t>recognize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any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gaps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your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existing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CWPP.</a:t>
            </a:r>
            <a:endParaRPr sz="2100">
              <a:latin typeface="Verdana"/>
              <a:cs typeface="Verdana"/>
            </a:endParaRPr>
          </a:p>
          <a:p>
            <a:pPr marL="12700" marR="35560" indent="146685">
              <a:lnSpc>
                <a:spcPct val="113999"/>
              </a:lnSpc>
              <a:spcBef>
                <a:spcPts val="1305"/>
              </a:spcBef>
              <a:buSzPct val="95238"/>
              <a:buChar char="•"/>
              <a:tabLst>
                <a:tab pos="159385" algn="l"/>
              </a:tabLst>
            </a:pPr>
            <a:r>
              <a:rPr dirty="0" sz="2100">
                <a:latin typeface="Verdana"/>
                <a:cs typeface="Verdana"/>
              </a:rPr>
              <a:t>You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can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apply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implementation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projects </a:t>
            </a:r>
            <a:r>
              <a:rPr dirty="0" sz="2100">
                <a:latin typeface="Verdana"/>
                <a:cs typeface="Verdana"/>
              </a:rPr>
              <a:t>already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identified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your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45">
                <a:latin typeface="Verdana"/>
                <a:cs typeface="Verdana"/>
              </a:rPr>
              <a:t>CWPP,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apply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CWPP </a:t>
            </a:r>
            <a:r>
              <a:rPr dirty="0" sz="2100">
                <a:latin typeface="Verdana"/>
                <a:cs typeface="Verdana"/>
              </a:rPr>
              <a:t>update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grant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separately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(if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assistance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needed),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the </a:t>
            </a:r>
            <a:r>
              <a:rPr dirty="0" sz="2100">
                <a:latin typeface="Verdana"/>
                <a:cs typeface="Verdana"/>
              </a:rPr>
              <a:t>same</a:t>
            </a:r>
            <a:r>
              <a:rPr dirty="0" sz="2100" spc="-20">
                <a:latin typeface="Verdana"/>
                <a:cs typeface="Verdana"/>
              </a:rPr>
              <a:t> year.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439503"/>
            <a:ext cx="582422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CWDG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Submitting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Applications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59355"/>
            <a:ext cx="7284720" cy="4596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Notice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Funding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Opportunities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are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posted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on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grants.gov:</a:t>
            </a:r>
            <a:endParaRPr sz="1900">
              <a:latin typeface="Verdana"/>
              <a:cs typeface="Verdana"/>
            </a:endParaRPr>
          </a:p>
          <a:p>
            <a:pPr lvl="1" marL="629920" indent="-17208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400" spc="-20">
                <a:latin typeface="Verdana"/>
                <a:cs typeface="Verdana"/>
              </a:rPr>
              <a:t>Tribes</a:t>
            </a:r>
            <a:r>
              <a:rPr dirty="0" sz="1400">
                <a:latin typeface="Verdana"/>
                <a:cs typeface="Verdana"/>
              </a:rPr>
              <a:t> NOFO: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USDA-</a:t>
            </a:r>
            <a:r>
              <a:rPr dirty="0" sz="1400" spc="-10">
                <a:latin typeface="Verdana"/>
                <a:cs typeface="Verdana"/>
              </a:rPr>
              <a:t>FS-</a:t>
            </a:r>
            <a:r>
              <a:rPr dirty="0" sz="1400" spc="-20">
                <a:latin typeface="Verdana"/>
                <a:cs typeface="Verdana"/>
              </a:rPr>
              <a:t>2023-</a:t>
            </a:r>
            <a:r>
              <a:rPr dirty="0" sz="1400" spc="-40">
                <a:latin typeface="Verdana"/>
                <a:cs typeface="Verdana"/>
              </a:rPr>
              <a:t>CWDG-</a:t>
            </a:r>
            <a:r>
              <a:rPr dirty="0" sz="1400" spc="-10">
                <a:latin typeface="Verdana"/>
                <a:cs typeface="Verdana"/>
              </a:rPr>
              <a:t>TRIBES</a:t>
            </a:r>
            <a:endParaRPr sz="1400">
              <a:latin typeface="Verdana"/>
              <a:cs typeface="Verdana"/>
            </a:endParaRPr>
          </a:p>
          <a:p>
            <a:pPr lvl="1" marL="629920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400">
                <a:latin typeface="Verdana"/>
                <a:cs typeface="Verdana"/>
              </a:rPr>
              <a:t>Southern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NOFO: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USDA-</a:t>
            </a:r>
            <a:r>
              <a:rPr dirty="0" sz="1400" spc="-10">
                <a:latin typeface="Verdana"/>
                <a:cs typeface="Verdana"/>
              </a:rPr>
              <a:t>FS-</a:t>
            </a:r>
            <a:r>
              <a:rPr dirty="0" sz="1400" spc="-20">
                <a:latin typeface="Verdana"/>
                <a:cs typeface="Verdana"/>
              </a:rPr>
              <a:t>2023-CWDG-SGSF</a:t>
            </a:r>
            <a:endParaRPr sz="1400">
              <a:latin typeface="Verdana"/>
              <a:cs typeface="Verdana"/>
            </a:endParaRPr>
          </a:p>
          <a:p>
            <a:pPr lvl="1" marL="629920" indent="-17208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400" spc="-10">
                <a:latin typeface="Verdana"/>
                <a:cs typeface="Verdana"/>
              </a:rPr>
              <a:t>Northeast/Midwest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NOFO: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USDA-</a:t>
            </a:r>
            <a:r>
              <a:rPr dirty="0" sz="1400" spc="-10">
                <a:latin typeface="Verdana"/>
                <a:cs typeface="Verdana"/>
              </a:rPr>
              <a:t>FS-</a:t>
            </a:r>
            <a:r>
              <a:rPr dirty="0" sz="1400" spc="-20">
                <a:latin typeface="Verdana"/>
                <a:cs typeface="Verdana"/>
              </a:rPr>
              <a:t>2023-CWDG-NEMW</a:t>
            </a:r>
            <a:endParaRPr sz="1400">
              <a:latin typeface="Verdana"/>
              <a:cs typeface="Verdana"/>
            </a:endParaRPr>
          </a:p>
          <a:p>
            <a:pPr lvl="1" marL="629920" indent="-172085">
              <a:lnSpc>
                <a:spcPct val="100000"/>
              </a:lnSpc>
              <a:spcBef>
                <a:spcPts val="1135"/>
              </a:spcBef>
              <a:buFont typeface="Arial"/>
              <a:buChar char="•"/>
              <a:tabLst>
                <a:tab pos="629920" algn="l"/>
              </a:tabLst>
            </a:pPr>
            <a:r>
              <a:rPr dirty="0" sz="1400">
                <a:latin typeface="Verdana"/>
                <a:cs typeface="Verdana"/>
              </a:rPr>
              <a:t>West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NOFO: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USDA-</a:t>
            </a:r>
            <a:r>
              <a:rPr dirty="0" sz="1400" spc="-10">
                <a:latin typeface="Verdana"/>
                <a:cs typeface="Verdana"/>
              </a:rPr>
              <a:t>FS-</a:t>
            </a:r>
            <a:r>
              <a:rPr dirty="0" sz="1400" spc="-20">
                <a:latin typeface="Verdana"/>
                <a:cs typeface="Verdana"/>
              </a:rPr>
              <a:t>2023-CWDG-CWSF</a:t>
            </a:r>
            <a:endParaRPr sz="1400">
              <a:latin typeface="Verdana"/>
              <a:cs typeface="Verdana"/>
            </a:endParaRPr>
          </a:p>
          <a:p>
            <a:pPr marL="184150" marR="2439670" indent="-171450">
              <a:lnSpc>
                <a:spcPct val="114199"/>
              </a:lnSpc>
              <a:spcBef>
                <a:spcPts val="122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Applications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will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submitted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through cwdg.forestrygrants.org</a:t>
            </a:r>
            <a:endParaRPr sz="1900">
              <a:latin typeface="Verdana"/>
              <a:cs typeface="Verdana"/>
            </a:endParaRPr>
          </a:p>
          <a:p>
            <a:pPr lvl="1" marL="423545" marR="245745" indent="-171450">
              <a:lnSpc>
                <a:spcPct val="113799"/>
              </a:lnSpc>
              <a:spcBef>
                <a:spcPts val="93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700">
                <a:latin typeface="Verdana"/>
                <a:cs typeface="Verdana"/>
              </a:rPr>
              <a:t>Reach</a:t>
            </a:r>
            <a:r>
              <a:rPr dirty="0" sz="1700" spc="-3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out</a:t>
            </a:r>
            <a:r>
              <a:rPr dirty="0" sz="1700" spc="-3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to</a:t>
            </a:r>
            <a:r>
              <a:rPr dirty="0" sz="1700" spc="-3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your</a:t>
            </a:r>
            <a:r>
              <a:rPr dirty="0" sz="1700" spc="-3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point</a:t>
            </a:r>
            <a:r>
              <a:rPr dirty="0" sz="1700" spc="-3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of</a:t>
            </a:r>
            <a:r>
              <a:rPr dirty="0" sz="1700" spc="-4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contact</a:t>
            </a:r>
            <a:r>
              <a:rPr dirty="0" sz="1700" spc="-1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listed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in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the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NOFOs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for</a:t>
            </a:r>
            <a:r>
              <a:rPr dirty="0" sz="1700" spc="-35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an </a:t>
            </a:r>
            <a:r>
              <a:rPr dirty="0" sz="1700">
                <a:latin typeface="Verdana"/>
                <a:cs typeface="Verdana"/>
              </a:rPr>
              <a:t>application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link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 spc="-10">
                <a:latin typeface="Verdana"/>
                <a:cs typeface="Verdana"/>
              </a:rPr>
              <a:t>Tribal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entities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may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submit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applications</a:t>
            </a:r>
            <a:r>
              <a:rPr dirty="0" sz="1900" spc="-6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via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any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 spc="-20">
                <a:latin typeface="Verdana"/>
                <a:cs typeface="Verdana"/>
              </a:rPr>
              <a:t>NOFO</a:t>
            </a:r>
            <a:endParaRPr sz="1900">
              <a:latin typeface="Verdana"/>
              <a:cs typeface="Verdana"/>
            </a:endParaRPr>
          </a:p>
          <a:p>
            <a:pPr marL="184150" marR="561340" indent="-171450">
              <a:lnSpc>
                <a:spcPct val="114199"/>
              </a:lnSpc>
              <a:spcBef>
                <a:spcPts val="1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Both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CWPP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Implementation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use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same </a:t>
            </a:r>
            <a:r>
              <a:rPr dirty="0" sz="1900">
                <a:latin typeface="Verdana"/>
                <a:cs typeface="Verdana"/>
              </a:rPr>
              <a:t>application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(but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have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separate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scoring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rubrics)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Grant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Portal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95538"/>
            <a:ext cx="7524750" cy="3679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dirty="0" sz="2100" b="1">
                <a:latin typeface="Verdana"/>
                <a:cs typeface="Verdana"/>
              </a:rPr>
              <a:t>All</a:t>
            </a:r>
            <a:r>
              <a:rPr dirty="0" sz="2100" spc="-4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four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Notice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for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Funding</a:t>
            </a:r>
            <a:r>
              <a:rPr dirty="0" sz="2100" spc="-3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Opportunities</a:t>
            </a:r>
            <a:r>
              <a:rPr dirty="0" sz="2100" spc="-5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(NOFOs) </a:t>
            </a:r>
            <a:r>
              <a:rPr dirty="0" sz="2100" b="1">
                <a:latin typeface="Verdana"/>
                <a:cs typeface="Verdana"/>
              </a:rPr>
              <a:t>are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using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the</a:t>
            </a:r>
            <a:r>
              <a:rPr dirty="0" sz="2100" spc="15" b="1">
                <a:latin typeface="Verdana"/>
                <a:cs typeface="Verdana"/>
              </a:rPr>
              <a:t> </a:t>
            </a:r>
            <a:r>
              <a:rPr dirty="0" u="sng" sz="21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https://cwdg.forestrygrants.org/</a:t>
            </a:r>
            <a:r>
              <a:rPr dirty="0" sz="2100" spc="-10" b="1">
                <a:solidFill>
                  <a:srgbClr val="0562C1"/>
                </a:solidFill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portal</a:t>
            </a:r>
            <a:r>
              <a:rPr dirty="0" sz="2100" spc="-3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for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application</a:t>
            </a:r>
            <a:r>
              <a:rPr dirty="0" sz="2100" spc="-35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submittal</a:t>
            </a:r>
            <a:endParaRPr sz="2100">
              <a:latin typeface="Verdana"/>
              <a:cs typeface="Verdana"/>
            </a:endParaRPr>
          </a:p>
          <a:p>
            <a:pPr marL="354965" marR="31750" indent="-342265">
              <a:lnSpc>
                <a:spcPct val="1072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Round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2,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NOFOs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are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advertised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grants.gov </a:t>
            </a:r>
            <a:r>
              <a:rPr dirty="0" sz="2100">
                <a:latin typeface="Verdana"/>
                <a:cs typeface="Verdana"/>
              </a:rPr>
              <a:t>as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required</a:t>
            </a:r>
            <a:endParaRPr sz="2100">
              <a:latin typeface="Verdana"/>
              <a:cs typeface="Verdana"/>
            </a:endParaRPr>
          </a:p>
          <a:p>
            <a:pPr marL="354965" marR="890269" indent="-342265">
              <a:lnSpc>
                <a:spcPct val="107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NOFOs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point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applicants</a:t>
            </a:r>
            <a:r>
              <a:rPr dirty="0" sz="2100" spc="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apply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25">
                <a:latin typeface="Verdana"/>
                <a:cs typeface="Verdana"/>
              </a:rPr>
              <a:t>the </a:t>
            </a:r>
            <a:r>
              <a:rPr dirty="0" sz="2100">
                <a:latin typeface="Verdana"/>
                <a:cs typeface="Verdana"/>
              </a:rPr>
              <a:t>cwdg.forestrygrants.org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portal,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which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is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where </a:t>
            </a:r>
            <a:r>
              <a:rPr dirty="0" sz="2100">
                <a:latin typeface="Verdana"/>
                <a:cs typeface="Verdana"/>
              </a:rPr>
              <a:t>applicants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find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actual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form</a:t>
            </a:r>
            <a:endParaRPr sz="2100">
              <a:latin typeface="Verdana"/>
              <a:cs typeface="Verdana"/>
            </a:endParaRPr>
          </a:p>
          <a:p>
            <a:pPr marL="354965" marR="275590" indent="-342265">
              <a:lnSpc>
                <a:spcPct val="1072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Applicants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are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required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submit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UEI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#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certify </a:t>
            </a:r>
            <a:r>
              <a:rPr dirty="0" sz="2100">
                <a:latin typeface="Verdana"/>
                <a:cs typeface="Verdana"/>
              </a:rPr>
              <a:t>they</a:t>
            </a:r>
            <a:r>
              <a:rPr dirty="0" sz="2100" spc="-5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have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active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SAM.gov</a:t>
            </a:r>
            <a:r>
              <a:rPr dirty="0" sz="2100" spc="-10">
                <a:latin typeface="Verdana"/>
                <a:cs typeface="Verdana"/>
              </a:rPr>
              <a:t> registration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GIS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Coordinates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24618"/>
            <a:ext cx="7623175" cy="4265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0" marR="26034" indent="-171450">
              <a:lnSpc>
                <a:spcPct val="114100"/>
              </a:lnSpc>
              <a:spcBef>
                <a:spcPts val="95"/>
              </a:spcBef>
              <a:buChar char="•"/>
              <a:tabLst>
                <a:tab pos="184150" algn="l"/>
              </a:tabLst>
            </a:pPr>
            <a:r>
              <a:rPr dirty="0" sz="1600" spc="-130">
                <a:latin typeface="Arial"/>
                <a:cs typeface="Arial"/>
              </a:rPr>
              <a:t>Please</a:t>
            </a:r>
            <a:r>
              <a:rPr dirty="0" sz="1600" spc="-60">
                <a:latin typeface="Arial"/>
                <a:cs typeface="Arial"/>
              </a:rPr>
              <a:t> include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enough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coordinates/description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be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able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represent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general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area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impact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project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which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you</a:t>
            </a:r>
            <a:r>
              <a:rPr dirty="0" sz="1600" spc="-85">
                <a:latin typeface="Arial"/>
                <a:cs typeface="Arial"/>
              </a:rPr>
              <a:t> are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applying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dirty="0" sz="1600" spc="-110">
                <a:latin typeface="Arial"/>
                <a:cs typeface="Arial"/>
              </a:rPr>
              <a:t>For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point-</a:t>
            </a:r>
            <a:r>
              <a:rPr dirty="0" sz="1600" spc="-105">
                <a:latin typeface="Arial"/>
                <a:cs typeface="Arial"/>
              </a:rPr>
              <a:t>based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projects,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please</a:t>
            </a:r>
            <a:r>
              <a:rPr dirty="0" sz="1600" spc="-60">
                <a:latin typeface="Arial"/>
                <a:cs typeface="Arial"/>
              </a:rPr>
              <a:t> include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a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reference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point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and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  <a:p>
            <a:pPr marL="184150" marR="5080" indent="-171450">
              <a:lnSpc>
                <a:spcPct val="113900"/>
              </a:lnSpc>
              <a:spcBef>
                <a:spcPts val="1305"/>
              </a:spcBef>
              <a:buChar char="•"/>
              <a:tabLst>
                <a:tab pos="184150" algn="l"/>
              </a:tabLst>
            </a:pPr>
            <a:r>
              <a:rPr dirty="0" sz="1600" spc="-110">
                <a:latin typeface="Arial"/>
                <a:cs typeface="Arial"/>
              </a:rPr>
              <a:t>For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fuel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treatments,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please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include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enough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coordinates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ascertain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a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general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boundary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area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being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treated.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If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unsure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boundaries,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please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include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a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reference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point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and </a:t>
            </a:r>
            <a:r>
              <a:rPr dirty="0" sz="1600" spc="-25">
                <a:latin typeface="Arial"/>
                <a:cs typeface="Arial"/>
              </a:rPr>
              <a:t>the </a:t>
            </a:r>
            <a:r>
              <a:rPr dirty="0" sz="1600" spc="-70">
                <a:latin typeface="Arial"/>
                <a:cs typeface="Arial"/>
              </a:rPr>
              <a:t>planned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acreage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be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treated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under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description</a:t>
            </a:r>
            <a:endParaRPr sz="1600">
              <a:latin typeface="Arial"/>
              <a:cs typeface="Arial"/>
            </a:endParaRPr>
          </a:p>
          <a:p>
            <a:pPr marL="184150" marR="617855" indent="-171450">
              <a:lnSpc>
                <a:spcPct val="114100"/>
              </a:lnSpc>
              <a:spcBef>
                <a:spcPts val="1305"/>
              </a:spcBef>
              <a:buChar char="•"/>
              <a:tabLst>
                <a:tab pos="184150" algn="l"/>
              </a:tabLst>
            </a:pPr>
            <a:r>
              <a:rPr dirty="0" sz="1600" spc="-110">
                <a:latin typeface="Arial"/>
                <a:cs typeface="Arial"/>
              </a:rPr>
              <a:t>For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25">
                <a:latin typeface="Arial"/>
                <a:cs typeface="Arial"/>
              </a:rPr>
              <a:t>CWPP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development,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please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include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a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description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the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planning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area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and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type </a:t>
            </a:r>
            <a:r>
              <a:rPr dirty="0" sz="1600" spc="-50">
                <a:latin typeface="Arial"/>
                <a:cs typeface="Arial"/>
              </a:rPr>
              <a:t>(municipality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boundary,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fire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response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district,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township,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  <a:p>
            <a:pPr marL="2078355" marR="2721610">
              <a:lnSpc>
                <a:spcPct val="100000"/>
              </a:lnSpc>
              <a:spcBef>
                <a:spcPts val="455"/>
              </a:spcBef>
            </a:pPr>
            <a:r>
              <a:rPr dirty="0" sz="1600" spc="-195" b="1">
                <a:latin typeface="Arial"/>
                <a:cs typeface="Arial"/>
              </a:rPr>
              <a:t>GIS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30" b="1">
                <a:latin typeface="Arial"/>
                <a:cs typeface="Arial"/>
              </a:rPr>
              <a:t>Coordinates: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40">
                <a:latin typeface="Arial"/>
                <a:cs typeface="Arial"/>
              </a:rPr>
              <a:t>Ref.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Point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Name: </a:t>
            </a:r>
            <a:r>
              <a:rPr dirty="0" sz="1600" spc="-10">
                <a:latin typeface="Arial"/>
                <a:cs typeface="Arial"/>
              </a:rPr>
              <a:t>Lat/Long:</a:t>
            </a:r>
            <a:endParaRPr sz="1600">
              <a:latin typeface="Arial"/>
              <a:cs typeface="Arial"/>
            </a:endParaRPr>
          </a:p>
          <a:p>
            <a:pPr marL="2078355" marR="4538980">
              <a:lnSpc>
                <a:spcPts val="1920"/>
              </a:lnSpc>
              <a:spcBef>
                <a:spcPts val="60"/>
              </a:spcBef>
            </a:pPr>
            <a:r>
              <a:rPr dirty="0" sz="1600" spc="-60">
                <a:latin typeface="Arial"/>
                <a:cs typeface="Arial"/>
              </a:rPr>
              <a:t>Description: </a:t>
            </a:r>
            <a:r>
              <a:rPr dirty="0" sz="1600" spc="-105">
                <a:latin typeface="Arial"/>
                <a:cs typeface="Arial"/>
              </a:rPr>
              <a:t>Area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Name:</a:t>
            </a:r>
            <a:endParaRPr sz="1600">
              <a:latin typeface="Arial"/>
              <a:cs typeface="Arial"/>
            </a:endParaRPr>
          </a:p>
          <a:p>
            <a:pPr marL="2078355" marR="3835400">
              <a:lnSpc>
                <a:spcPts val="1920"/>
              </a:lnSpc>
            </a:pPr>
            <a:r>
              <a:rPr dirty="0" sz="1600" spc="-80">
                <a:latin typeface="Arial"/>
                <a:cs typeface="Arial"/>
              </a:rPr>
              <a:t>Boundary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Lat/Longs: </a:t>
            </a:r>
            <a:r>
              <a:rPr dirty="0" sz="1600" spc="-10">
                <a:latin typeface="Arial"/>
                <a:cs typeface="Arial"/>
              </a:rPr>
              <a:t>Description: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126" rIns="0" bIns="0" rtlCol="0" vert="horz">
            <a:spAutoFit/>
          </a:bodyPr>
          <a:lstStyle/>
          <a:p>
            <a:pPr marL="29591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Scoring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Criteria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Prioritization Factors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4211"/>
            <a:ext cx="7692390" cy="42957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84150" marR="237490" indent="-171450">
              <a:lnSpc>
                <a:spcPts val="2140"/>
              </a:lnSpc>
              <a:spcBef>
                <a:spcPts val="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There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are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two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separate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rubrics;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one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CWPP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Development </a:t>
            </a:r>
            <a:r>
              <a:rPr dirty="0" sz="1900">
                <a:latin typeface="Verdana"/>
                <a:cs typeface="Verdana"/>
              </a:rPr>
              <a:t>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Revision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one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Implementation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NOFOs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contain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each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scoring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rubrics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 spc="-20">
                <a:latin typeface="Verdana"/>
                <a:cs typeface="Verdana"/>
              </a:rPr>
              <a:t>Total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Points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scoring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criteria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remain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same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Round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1:</a:t>
            </a:r>
            <a:endParaRPr sz="19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Project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Description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Project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Budget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Explantation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10">
                <a:latin typeface="Verdana"/>
                <a:cs typeface="Verdana"/>
              </a:rPr>
              <a:t>Accomplishments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10">
                <a:latin typeface="Verdana"/>
                <a:cs typeface="Verdana"/>
              </a:rPr>
              <a:t>Collaboration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Landscape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Impacts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Project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Sustainability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(0-</a:t>
            </a:r>
            <a:r>
              <a:rPr dirty="0" sz="1400">
                <a:latin typeface="Verdana"/>
                <a:cs typeface="Verdana"/>
              </a:rPr>
              <a:t>10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 spc="-25">
                <a:latin typeface="Verdana"/>
                <a:cs typeface="Verdana"/>
              </a:rPr>
              <a:t>Low-</a:t>
            </a:r>
            <a:r>
              <a:rPr dirty="0" sz="1400">
                <a:latin typeface="Verdana"/>
                <a:cs typeface="Verdana"/>
              </a:rPr>
              <a:t>Income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Community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(10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points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or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0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Severe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Disaster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Impact</a:t>
            </a:r>
            <a:r>
              <a:rPr dirty="0" sz="1400" spc="4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(10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points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or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0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400">
                <a:latin typeface="Verdana"/>
                <a:cs typeface="Verdana"/>
              </a:rPr>
              <a:t>Wildfire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Hazard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Potential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(20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points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or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0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points)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Description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points)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838260"/>
            <a:ext cx="7686675" cy="38227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080" indent="215900">
              <a:lnSpc>
                <a:spcPct val="104000"/>
              </a:lnSpc>
              <a:spcBef>
                <a:spcPts val="10"/>
              </a:spcBef>
              <a:buChar char="•"/>
              <a:tabLst>
                <a:tab pos="228600" algn="l"/>
              </a:tabLst>
            </a:pPr>
            <a:r>
              <a:rPr dirty="0" sz="1900">
                <a:latin typeface="Verdana"/>
                <a:cs typeface="Verdana"/>
              </a:rPr>
              <a:t>Clearly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define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scope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project,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what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project </a:t>
            </a:r>
            <a:r>
              <a:rPr dirty="0" sz="1900">
                <a:latin typeface="Verdana"/>
                <a:cs typeface="Verdana"/>
              </a:rPr>
              <a:t>proposes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accomplish,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why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it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important,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how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it </a:t>
            </a:r>
            <a:r>
              <a:rPr dirty="0" sz="1900">
                <a:latin typeface="Verdana"/>
                <a:cs typeface="Verdana"/>
              </a:rPr>
              <a:t>supports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Cohesive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Wildland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Fire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Management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Strategy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and </a:t>
            </a:r>
            <a:r>
              <a:rPr dirty="0" sz="1900">
                <a:latin typeface="Verdana"/>
                <a:cs typeface="Verdana"/>
              </a:rPr>
              <a:t>relevant</a:t>
            </a:r>
            <a:r>
              <a:rPr dirty="0" sz="1900" spc="-7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State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Forest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Action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Plan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(or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equivalent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Tribal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plan).</a:t>
            </a:r>
            <a:endParaRPr sz="1900">
              <a:latin typeface="Verdana"/>
              <a:cs typeface="Verdana"/>
            </a:endParaRPr>
          </a:p>
          <a:p>
            <a:pPr marL="12700" marR="481965" indent="215900">
              <a:lnSpc>
                <a:spcPct val="103899"/>
              </a:lnSpc>
              <a:spcBef>
                <a:spcPts val="1305"/>
              </a:spcBef>
              <a:buChar char="•"/>
              <a:tabLst>
                <a:tab pos="228600" algn="l"/>
              </a:tabLst>
            </a:pPr>
            <a:r>
              <a:rPr dirty="0" sz="1900">
                <a:latin typeface="Verdana"/>
                <a:cs typeface="Verdana"/>
              </a:rPr>
              <a:t>Provide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comprehensive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but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succinct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overview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the </a:t>
            </a:r>
            <a:r>
              <a:rPr dirty="0" sz="1900">
                <a:latin typeface="Verdana"/>
                <a:cs typeface="Verdana"/>
              </a:rPr>
              <a:t>proposed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that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includes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basic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details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who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doing </a:t>
            </a:r>
            <a:r>
              <a:rPr dirty="0" sz="1900">
                <a:latin typeface="Verdana"/>
                <a:cs typeface="Verdana"/>
              </a:rPr>
              <a:t>what,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where,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this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10">
                <a:latin typeface="Verdana"/>
                <a:cs typeface="Verdana"/>
              </a:rPr>
              <a:t> important.</a:t>
            </a:r>
            <a:endParaRPr sz="1900">
              <a:latin typeface="Verdana"/>
              <a:cs typeface="Verdana"/>
            </a:endParaRPr>
          </a:p>
          <a:p>
            <a:pPr marL="12700" marR="1307465" indent="215900">
              <a:lnSpc>
                <a:spcPct val="103899"/>
              </a:lnSpc>
              <a:spcBef>
                <a:spcPts val="1300"/>
              </a:spcBef>
              <a:buChar char="•"/>
              <a:tabLst>
                <a:tab pos="228600" algn="l"/>
              </a:tabLst>
            </a:pPr>
            <a:r>
              <a:rPr dirty="0" sz="1900">
                <a:latin typeface="Verdana"/>
                <a:cs typeface="Verdana"/>
              </a:rPr>
              <a:t>Explain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how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described</a:t>
            </a:r>
            <a:r>
              <a:rPr dirty="0" sz="1900" spc="-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CWPP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(or </a:t>
            </a:r>
            <a:r>
              <a:rPr dirty="0" sz="1900">
                <a:latin typeface="Verdana"/>
                <a:cs typeface="Verdana"/>
              </a:rPr>
              <a:t>acceptable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alternative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described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NOFO).</a:t>
            </a:r>
            <a:endParaRPr sz="1900">
              <a:latin typeface="Verdana"/>
              <a:cs typeface="Verdana"/>
            </a:endParaRPr>
          </a:p>
          <a:p>
            <a:pPr marL="12700" marR="1134745" indent="215900">
              <a:lnSpc>
                <a:spcPct val="103899"/>
              </a:lnSpc>
              <a:spcBef>
                <a:spcPts val="1305"/>
              </a:spcBef>
              <a:buChar char="•"/>
              <a:tabLst>
                <a:tab pos="228600" algn="l"/>
              </a:tabLst>
            </a:pPr>
            <a:r>
              <a:rPr dirty="0" sz="1900">
                <a:latin typeface="Verdana"/>
                <a:cs typeface="Verdana"/>
              </a:rPr>
              <a:t>Specify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benefits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traditionally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under-</a:t>
            </a:r>
            <a:r>
              <a:rPr dirty="0" sz="1900">
                <a:latin typeface="Verdana"/>
                <a:cs typeface="Verdana"/>
              </a:rPr>
              <a:t>served</a:t>
            </a:r>
            <a:r>
              <a:rPr dirty="0" sz="1900" spc="-25">
                <a:latin typeface="Verdana"/>
                <a:cs typeface="Verdana"/>
              </a:rPr>
              <a:t> or </a:t>
            </a:r>
            <a:r>
              <a:rPr dirty="0" sz="1900">
                <a:latin typeface="Verdana"/>
                <a:cs typeface="Verdana"/>
              </a:rPr>
              <a:t>marginalized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audiences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are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component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work.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8650" y="1706879"/>
            <a:ext cx="7886700" cy="4193540"/>
            <a:chOff x="628650" y="1706879"/>
            <a:chExt cx="7886700" cy="4193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1706879"/>
              <a:ext cx="7886700" cy="76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4807" y="1801367"/>
              <a:ext cx="4620755" cy="4998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100" y="2301240"/>
              <a:ext cx="5959589" cy="35989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Description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points)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8650" y="1706879"/>
            <a:ext cx="7886700" cy="4529455"/>
            <a:chOff x="628650" y="1706879"/>
            <a:chExt cx="7886700" cy="45294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1706879"/>
              <a:ext cx="7886700" cy="76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0027" y="1809750"/>
              <a:ext cx="4627625" cy="4937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1694" y="2223515"/>
              <a:ext cx="6162293" cy="40126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Description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points)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Applicant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Budget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88" y="1805185"/>
            <a:ext cx="790130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Verdana"/>
                <a:cs typeface="Verdana"/>
              </a:rPr>
              <a:t>Clearly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explain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budget will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 spent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line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item,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sources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match,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expenditures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are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applicable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relevant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to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goals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objectives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</a:t>
            </a:r>
            <a:r>
              <a:rPr dirty="0" sz="1800" spc="-10">
                <a:latin typeface="Verdana"/>
                <a:cs typeface="Verdana"/>
              </a:rPr>
              <a:t>project.</a:t>
            </a:r>
            <a:endParaRPr sz="1800">
              <a:latin typeface="Verdana"/>
              <a:cs typeface="Verdana"/>
            </a:endParaRPr>
          </a:p>
          <a:p>
            <a:pPr marL="297815" marR="260350" indent="-28511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budget narrative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be </a:t>
            </a:r>
            <a:r>
              <a:rPr dirty="0" sz="1800">
                <a:latin typeface="Verdana"/>
                <a:cs typeface="Verdana"/>
              </a:rPr>
              <a:t>spent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with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specific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detail for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each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expenditure.</a:t>
            </a:r>
            <a:endParaRPr sz="1800">
              <a:latin typeface="Verdana"/>
              <a:cs typeface="Verdana"/>
            </a:endParaRPr>
          </a:p>
          <a:p>
            <a:pPr marL="297815" marR="82550" indent="-285115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Verdana"/>
                <a:cs typeface="Verdana"/>
              </a:rPr>
              <a:t>It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expenditures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are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applicable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relevant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to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goals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objectives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</a:t>
            </a:r>
            <a:r>
              <a:rPr dirty="0" sz="1800" spc="-10">
                <a:latin typeface="Verdana"/>
                <a:cs typeface="Verdana"/>
              </a:rPr>
              <a:t>project.</a:t>
            </a:r>
            <a:endParaRPr sz="1800">
              <a:latin typeface="Verdana"/>
              <a:cs typeface="Verdana"/>
            </a:endParaRPr>
          </a:p>
          <a:p>
            <a:pPr algn="just" marL="298450" marR="33020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 proposal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also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show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applicant will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meet </a:t>
            </a:r>
            <a:r>
              <a:rPr dirty="0" sz="1800">
                <a:latin typeface="Verdana"/>
                <a:cs typeface="Verdana"/>
              </a:rPr>
              <a:t>matching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requirements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qualify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waiver.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If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qualified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a </a:t>
            </a:r>
            <a:r>
              <a:rPr dirty="0" sz="1800" spc="-30">
                <a:latin typeface="Verdana"/>
                <a:cs typeface="Verdana"/>
              </a:rPr>
              <a:t>waiver,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you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need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show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 in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match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column.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922" y="4636008"/>
            <a:ext cx="5490209" cy="21785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Accomplishments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96602"/>
            <a:ext cx="7710805" cy="34658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0" marR="697865" indent="-171450">
              <a:lnSpc>
                <a:spcPct val="1141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proposal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must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define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how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 project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will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accomplished, </a:t>
            </a:r>
            <a:r>
              <a:rPr dirty="0" sz="1600">
                <a:latin typeface="Verdana"/>
                <a:cs typeface="Verdana"/>
              </a:rPr>
              <a:t>timelines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milestones,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well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measures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metrics</a:t>
            </a:r>
            <a:endParaRPr sz="16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57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Examples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include:</a:t>
            </a:r>
            <a:endParaRPr sz="1600">
              <a:latin typeface="Verdana"/>
              <a:cs typeface="Verdana"/>
            </a:endParaRPr>
          </a:p>
          <a:p>
            <a:pPr lvl="1" marL="697865" marR="38100" indent="269240">
              <a:lnSpc>
                <a:spcPct val="113700"/>
              </a:lnSpc>
              <a:spcBef>
                <a:spcPts val="1310"/>
              </a:spcBef>
              <a:buAutoNum type="alphaLcPeriod"/>
              <a:tabLst>
                <a:tab pos="967105" algn="l"/>
              </a:tabLst>
            </a:pPr>
            <a:r>
              <a:rPr dirty="0" sz="1600">
                <a:latin typeface="Verdana"/>
                <a:cs typeface="Verdana"/>
              </a:rPr>
              <a:t>How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selected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objectives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lead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measurable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outcomes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for </a:t>
            </a:r>
            <a:r>
              <a:rPr dirty="0" sz="1600">
                <a:latin typeface="Verdana"/>
                <a:cs typeface="Verdana"/>
              </a:rPr>
              <a:t>community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wildfire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risk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reduction</a:t>
            </a:r>
            <a:endParaRPr sz="1600">
              <a:latin typeface="Verdana"/>
              <a:cs typeface="Verdana"/>
            </a:endParaRPr>
          </a:p>
          <a:p>
            <a:pPr lvl="1" marL="697865" marR="5080" indent="272415">
              <a:lnSpc>
                <a:spcPct val="114100"/>
              </a:lnSpc>
              <a:spcBef>
                <a:spcPts val="1300"/>
              </a:spcBef>
              <a:buAutoNum type="alphaLcPeriod"/>
              <a:tabLst>
                <a:tab pos="970280" algn="l"/>
              </a:tabLst>
            </a:pPr>
            <a:r>
              <a:rPr dirty="0" sz="1600">
                <a:latin typeface="Verdana"/>
                <a:cs typeface="Verdana"/>
              </a:rPr>
              <a:t>How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applicant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measure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progress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towards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those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outcomes </a:t>
            </a:r>
            <a:r>
              <a:rPr dirty="0" sz="1600">
                <a:latin typeface="Verdana"/>
                <a:cs typeface="Verdana"/>
              </a:rPr>
              <a:t>(such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as, acres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treated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reduce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hazardous fuels,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change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fire </a:t>
            </a:r>
            <a:r>
              <a:rPr dirty="0" sz="1600" spc="-10">
                <a:latin typeface="Verdana"/>
                <a:cs typeface="Verdana"/>
              </a:rPr>
              <a:t>regime)</a:t>
            </a:r>
            <a:endParaRPr sz="1600">
              <a:latin typeface="Verdana"/>
              <a:cs typeface="Verdana"/>
            </a:endParaRPr>
          </a:p>
          <a:p>
            <a:pPr lvl="1" marL="697865" marR="442595" indent="253365">
              <a:lnSpc>
                <a:spcPct val="114100"/>
              </a:lnSpc>
              <a:spcBef>
                <a:spcPts val="1295"/>
              </a:spcBef>
              <a:buAutoNum type="alphaLcPeriod"/>
              <a:tabLst>
                <a:tab pos="95123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proposed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metrics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 measuring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progress,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which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must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35">
                <a:latin typeface="Verdana"/>
                <a:cs typeface="Verdana"/>
              </a:rPr>
              <a:t>be </a:t>
            </a:r>
            <a:r>
              <a:rPr dirty="0" sz="1600">
                <a:latin typeface="Verdana"/>
                <a:cs typeface="Verdana"/>
              </a:rPr>
              <a:t>specific,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measurable,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achievable,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realistic,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timely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ts val="3795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Accomplishments</a:t>
            </a:r>
            <a:r>
              <a:rPr dirty="0" sz="33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endParaRPr sz="3300">
              <a:latin typeface="Verdana"/>
              <a:cs typeface="Verdana"/>
            </a:endParaRPr>
          </a:p>
          <a:p>
            <a:pPr marL="540385">
              <a:lnSpc>
                <a:spcPts val="3195"/>
              </a:lnSpc>
            </a:pPr>
            <a:r>
              <a:rPr dirty="0" sz="2800" i="1">
                <a:solidFill>
                  <a:srgbClr val="000000"/>
                </a:solidFill>
                <a:latin typeface="Verdana-BoldItalic"/>
                <a:cs typeface="Verdana-BoldItalic"/>
              </a:rPr>
              <a:t>Measurable</a:t>
            </a:r>
            <a:r>
              <a:rPr dirty="0" sz="2800" spc="-20" i="1">
                <a:solidFill>
                  <a:srgbClr val="000000"/>
                </a:solidFill>
                <a:latin typeface="Verdana-BoldItalic"/>
                <a:cs typeface="Verdana-BoldItalic"/>
              </a:rPr>
              <a:t> </a:t>
            </a:r>
            <a:r>
              <a:rPr dirty="0" sz="2800" spc="-10" i="1">
                <a:solidFill>
                  <a:srgbClr val="000000"/>
                </a:solidFill>
                <a:latin typeface="Verdana-BoldItalic"/>
                <a:cs typeface="Verdana-BoldItalic"/>
              </a:rPr>
              <a:t>Outcomes</a:t>
            </a:r>
            <a:endParaRPr sz="2800">
              <a:latin typeface="Verdana-BoldItalic"/>
              <a:cs typeface="Verdana-BoldItal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0353" y="1982010"/>
            <a:ext cx="7567930" cy="399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dirty="0" sz="2200" spc="-215">
                <a:latin typeface="Arial"/>
                <a:cs typeface="Arial"/>
              </a:rPr>
              <a:t>A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sample</a:t>
            </a:r>
            <a:r>
              <a:rPr dirty="0" sz="2200" spc="-105">
                <a:latin typeface="Arial"/>
                <a:cs typeface="Arial"/>
              </a:rPr>
              <a:t> Measurable </a:t>
            </a:r>
            <a:r>
              <a:rPr dirty="0" sz="2200" spc="-125">
                <a:latin typeface="Arial"/>
                <a:cs typeface="Arial"/>
              </a:rPr>
              <a:t>Outcomes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table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25">
                <a:latin typeface="Arial"/>
                <a:cs typeface="Arial"/>
              </a:rPr>
              <a:t>is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available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in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184150" marR="235585">
              <a:lnSpc>
                <a:spcPct val="103800"/>
              </a:lnSpc>
              <a:spcBef>
                <a:spcPts val="10"/>
              </a:spcBef>
            </a:pPr>
            <a:r>
              <a:rPr dirty="0" sz="2200" spc="-70">
                <a:latin typeface="Arial"/>
                <a:cs typeface="Arial"/>
              </a:rPr>
              <a:t>application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pdf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form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5">
                <a:latin typeface="Arial"/>
                <a:cs typeface="Arial"/>
              </a:rPr>
              <a:t> guide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applicants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on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the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types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 spc="-110">
                <a:latin typeface="Arial"/>
                <a:cs typeface="Arial"/>
              </a:rPr>
              <a:t>accomplishments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describe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in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the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accomplishments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narrative</a:t>
            </a:r>
            <a:endParaRPr sz="2200">
              <a:latin typeface="Arial"/>
              <a:cs typeface="Arial"/>
            </a:endParaRPr>
          </a:p>
          <a:p>
            <a:pPr marL="184150" marR="12065" indent="-171450">
              <a:lnSpc>
                <a:spcPct val="103800"/>
              </a:lnSpc>
              <a:spcBef>
                <a:spcPts val="1310"/>
              </a:spcBef>
              <a:buChar char="•"/>
              <a:tabLst>
                <a:tab pos="184150" algn="l"/>
              </a:tabLst>
            </a:pPr>
            <a:r>
              <a:rPr dirty="0" sz="2200" spc="-145">
                <a:latin typeface="Arial"/>
                <a:cs typeface="Arial"/>
              </a:rPr>
              <a:t>For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projects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selected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funding,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reporting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accomplishments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will </a:t>
            </a:r>
            <a:r>
              <a:rPr dirty="0" sz="2200" spc="-105">
                <a:latin typeface="Arial"/>
                <a:cs typeface="Arial"/>
              </a:rPr>
              <a:t>be </a:t>
            </a:r>
            <a:r>
              <a:rPr dirty="0" sz="2200" spc="-65">
                <a:latin typeface="Arial"/>
                <a:cs typeface="Arial"/>
              </a:rPr>
              <a:t>required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the</a:t>
            </a:r>
            <a:r>
              <a:rPr dirty="0" sz="2200" spc="-100">
                <a:latin typeface="Arial"/>
                <a:cs typeface="Arial"/>
              </a:rPr>
              <a:t> annual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performance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reports</a:t>
            </a:r>
            <a:endParaRPr sz="2200">
              <a:latin typeface="Arial"/>
              <a:cs typeface="Arial"/>
            </a:endParaRPr>
          </a:p>
          <a:p>
            <a:pPr marL="184150" marR="5080" indent="-171450">
              <a:lnSpc>
                <a:spcPct val="104000"/>
              </a:lnSpc>
              <a:spcBef>
                <a:spcPts val="1305"/>
              </a:spcBef>
              <a:buChar char="•"/>
              <a:tabLst>
                <a:tab pos="184150" algn="l"/>
              </a:tabLst>
            </a:pPr>
            <a:r>
              <a:rPr dirty="0" sz="2200" spc="-245">
                <a:latin typeface="Arial"/>
                <a:cs typeface="Arial"/>
              </a:rPr>
              <a:t>You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may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25">
                <a:latin typeface="Arial"/>
                <a:cs typeface="Arial"/>
              </a:rPr>
              <a:t>also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list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additional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specific </a:t>
            </a:r>
            <a:r>
              <a:rPr dirty="0" sz="2200" spc="-114">
                <a:latin typeface="Arial"/>
                <a:cs typeface="Arial"/>
              </a:rPr>
              <a:t>measurable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results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that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show </a:t>
            </a:r>
            <a:r>
              <a:rPr dirty="0" sz="2200" spc="-65">
                <a:latin typeface="Arial"/>
                <a:cs typeface="Arial"/>
              </a:rPr>
              <a:t>how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the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Federal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investment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lead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outcomes </a:t>
            </a:r>
            <a:r>
              <a:rPr dirty="0" sz="2200" spc="-80">
                <a:latin typeface="Arial"/>
                <a:cs typeface="Arial"/>
              </a:rPr>
              <a:t>on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the landscape</a:t>
            </a:r>
            <a:endParaRPr sz="2200">
              <a:latin typeface="Arial"/>
              <a:cs typeface="Arial"/>
            </a:endParaRPr>
          </a:p>
          <a:p>
            <a:pPr marL="184150" marR="1207770" indent="-172085">
              <a:lnSpc>
                <a:spcPct val="1040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200" spc="-95" i="1">
                <a:latin typeface="Arial"/>
                <a:cs typeface="Arial"/>
              </a:rPr>
              <a:t>In</a:t>
            </a:r>
            <a:r>
              <a:rPr dirty="0" sz="2200" spc="-75" i="1">
                <a:latin typeface="Arial"/>
                <a:cs typeface="Arial"/>
              </a:rPr>
              <a:t> </a:t>
            </a:r>
            <a:r>
              <a:rPr dirty="0" sz="2200" spc="-55" i="1">
                <a:latin typeface="Arial"/>
                <a:cs typeface="Arial"/>
              </a:rPr>
              <a:t>the</a:t>
            </a:r>
            <a:r>
              <a:rPr dirty="0" sz="2200" spc="-85" i="1">
                <a:latin typeface="Arial"/>
                <a:cs typeface="Arial"/>
              </a:rPr>
              <a:t> </a:t>
            </a:r>
            <a:r>
              <a:rPr dirty="0" sz="2200" spc="-125" i="1">
                <a:latin typeface="Arial"/>
                <a:cs typeface="Arial"/>
              </a:rPr>
              <a:t>accomplishments</a:t>
            </a:r>
            <a:r>
              <a:rPr dirty="0" sz="2200" spc="-95" i="1">
                <a:latin typeface="Arial"/>
                <a:cs typeface="Arial"/>
              </a:rPr>
              <a:t> </a:t>
            </a:r>
            <a:r>
              <a:rPr dirty="0" sz="2200" spc="-55" i="1">
                <a:latin typeface="Arial"/>
                <a:cs typeface="Arial"/>
              </a:rPr>
              <a:t>narrative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100" i="1">
                <a:latin typeface="Arial"/>
                <a:cs typeface="Arial"/>
              </a:rPr>
              <a:t>section,</a:t>
            </a:r>
            <a:r>
              <a:rPr dirty="0" sz="2200" spc="-85" i="1">
                <a:latin typeface="Arial"/>
                <a:cs typeface="Arial"/>
              </a:rPr>
              <a:t> </a:t>
            </a:r>
            <a:r>
              <a:rPr dirty="0" sz="2200" spc="-130" i="1">
                <a:latin typeface="Arial"/>
                <a:cs typeface="Arial"/>
              </a:rPr>
              <a:t>describe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85" i="1">
                <a:latin typeface="Arial"/>
                <a:cs typeface="Arial"/>
              </a:rPr>
              <a:t>less </a:t>
            </a:r>
            <a:r>
              <a:rPr dirty="0" sz="2200" spc="-60" i="1">
                <a:latin typeface="Arial"/>
                <a:cs typeface="Arial"/>
              </a:rPr>
              <a:t>quantifiable</a:t>
            </a:r>
            <a:r>
              <a:rPr dirty="0" sz="2200" spc="-90" i="1">
                <a:latin typeface="Arial"/>
                <a:cs typeface="Arial"/>
              </a:rPr>
              <a:t> </a:t>
            </a:r>
            <a:r>
              <a:rPr dirty="0" sz="2200" spc="-45" i="1">
                <a:latin typeface="Arial"/>
                <a:cs typeface="Arial"/>
              </a:rPr>
              <a:t>return</a:t>
            </a:r>
            <a:r>
              <a:rPr dirty="0" sz="2200" spc="-85" i="1">
                <a:latin typeface="Arial"/>
                <a:cs typeface="Arial"/>
              </a:rPr>
              <a:t> </a:t>
            </a:r>
            <a:r>
              <a:rPr dirty="0" sz="2200" spc="-110" i="1">
                <a:latin typeface="Arial"/>
                <a:cs typeface="Arial"/>
              </a:rPr>
              <a:t>on</a:t>
            </a:r>
            <a:r>
              <a:rPr dirty="0" sz="2200" spc="-75" i="1">
                <a:latin typeface="Arial"/>
                <a:cs typeface="Arial"/>
              </a:rPr>
              <a:t> </a:t>
            </a:r>
            <a:r>
              <a:rPr dirty="0" sz="2200" spc="-10" i="1">
                <a:latin typeface="Arial"/>
                <a:cs typeface="Arial"/>
              </a:rPr>
              <a:t>investments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Collaboration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93165"/>
            <a:ext cx="7536180" cy="3170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84150" marR="472440" indent="-171450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application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should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clearly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define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collaborative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elements </a:t>
            </a:r>
            <a:r>
              <a:rPr dirty="0" sz="1800">
                <a:latin typeface="Verdana"/>
                <a:cs typeface="Verdana"/>
              </a:rPr>
              <a:t>including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support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from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partners,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agencies,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landowners,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and </a:t>
            </a:r>
            <a:r>
              <a:rPr dirty="0" sz="1800" spc="-10">
                <a:latin typeface="Verdana"/>
                <a:cs typeface="Verdana"/>
              </a:rPr>
              <a:t>communities</a:t>
            </a:r>
            <a:endParaRPr sz="1800">
              <a:latin typeface="Verdana"/>
              <a:cs typeface="Verdana"/>
            </a:endParaRPr>
          </a:p>
          <a:p>
            <a:pPr marL="184150" marR="288925" indent="-171450">
              <a:lnSpc>
                <a:spcPct val="1139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proposal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identify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partners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 </a:t>
            </a:r>
            <a:r>
              <a:rPr dirty="0" sz="1800" spc="-10">
                <a:latin typeface="Verdana"/>
                <a:cs typeface="Verdana"/>
              </a:rPr>
              <a:t>actively </a:t>
            </a:r>
            <a:r>
              <a:rPr dirty="0" sz="1800">
                <a:latin typeface="Verdana"/>
                <a:cs typeface="Verdana"/>
              </a:rPr>
              <a:t>engaged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carrying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add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value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0">
                <a:latin typeface="Verdana"/>
                <a:cs typeface="Verdana"/>
              </a:rPr>
              <a:t> project </a:t>
            </a:r>
            <a:r>
              <a:rPr dirty="0" sz="1800">
                <a:latin typeface="Verdana"/>
                <a:cs typeface="Verdana"/>
              </a:rPr>
              <a:t>planning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implementation,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with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description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each </a:t>
            </a:r>
            <a:r>
              <a:rPr dirty="0" sz="1800">
                <a:latin typeface="Verdana"/>
                <a:cs typeface="Verdana"/>
              </a:rPr>
              <a:t>partner’s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role</a:t>
            </a:r>
            <a:endParaRPr sz="1800">
              <a:latin typeface="Verdana"/>
              <a:cs typeface="Verdana"/>
            </a:endParaRPr>
          </a:p>
          <a:p>
            <a:pPr marL="184150" marR="5080" indent="-171450">
              <a:lnSpc>
                <a:spcPct val="114199"/>
              </a:lnSpc>
              <a:spcBef>
                <a:spcPts val="12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Verdana"/>
                <a:cs typeface="Verdana"/>
              </a:rPr>
              <a:t>Collaboration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may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qualitative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nature,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contribution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partner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may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more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number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 </a:t>
            </a:r>
            <a:r>
              <a:rPr dirty="0" sz="1800" spc="-10">
                <a:latin typeface="Verdana"/>
                <a:cs typeface="Verdana"/>
              </a:rPr>
              <a:t>partners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Landscape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Impacts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points)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830579"/>
            <a:ext cx="8124825" cy="409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application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should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10">
                <a:latin typeface="Verdana"/>
                <a:cs typeface="Verdana"/>
              </a:rPr>
              <a:t> define:</a:t>
            </a:r>
            <a:endParaRPr sz="1600">
              <a:latin typeface="Verdana"/>
              <a:cs typeface="Verdana"/>
            </a:endParaRPr>
          </a:p>
          <a:p>
            <a:pPr marL="184150" marR="198120" indent="-171450">
              <a:lnSpc>
                <a:spcPct val="113900"/>
              </a:lnSpc>
              <a:spcBef>
                <a:spcPts val="12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scale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including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relationships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with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past, present,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future </a:t>
            </a:r>
            <a:r>
              <a:rPr dirty="0" sz="1600">
                <a:latin typeface="Verdana"/>
                <a:cs typeface="Verdana"/>
              </a:rPr>
              <a:t>projects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when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combined,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offer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more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benefits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when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taken individually</a:t>
            </a:r>
            <a:endParaRPr sz="1600">
              <a:latin typeface="Verdana"/>
              <a:cs typeface="Verdana"/>
            </a:endParaRPr>
          </a:p>
          <a:p>
            <a:pPr marL="184150" marR="239395" indent="-171450">
              <a:lnSpc>
                <a:spcPct val="114100"/>
              </a:lnSpc>
              <a:spcBef>
                <a:spcPts val="12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overall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landscape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influences,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addition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defined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area, should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described,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well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land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ownerships </a:t>
            </a:r>
            <a:r>
              <a:rPr dirty="0" sz="1600">
                <a:latin typeface="Verdana"/>
                <a:cs typeface="Verdana"/>
              </a:rPr>
              <a:t>within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area</a:t>
            </a:r>
            <a:endParaRPr sz="16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Specify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areas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targeted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planning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10">
                <a:latin typeface="Verdana"/>
                <a:cs typeface="Verdana"/>
              </a:rPr>
              <a:t> mitigation</a:t>
            </a:r>
            <a:endParaRPr sz="1600">
              <a:latin typeface="Verdana"/>
              <a:cs typeface="Verdana"/>
            </a:endParaRPr>
          </a:p>
          <a:p>
            <a:pPr marL="184150" marR="5080" indent="-171450">
              <a:lnSpc>
                <a:spcPct val="114100"/>
              </a:lnSpc>
              <a:spcBef>
                <a:spcPts val="11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describe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each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proposed activity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include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details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where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they</a:t>
            </a:r>
            <a:r>
              <a:rPr dirty="0" sz="1600" spc="-20">
                <a:latin typeface="Verdana"/>
                <a:cs typeface="Verdana"/>
              </a:rPr>
              <a:t> will </a:t>
            </a:r>
            <a:r>
              <a:rPr dirty="0" sz="1600">
                <a:latin typeface="Verdana"/>
                <a:cs typeface="Verdana"/>
              </a:rPr>
              <a:t>be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occurring</a:t>
            </a:r>
            <a:endParaRPr sz="1600">
              <a:latin typeface="Verdana"/>
              <a:cs typeface="Verdana"/>
            </a:endParaRPr>
          </a:p>
          <a:p>
            <a:pPr marL="184150" marR="579755" indent="-171450">
              <a:lnSpc>
                <a:spcPct val="114100"/>
              </a:lnSpc>
              <a:spcBef>
                <a:spcPts val="12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Include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approximate number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structures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benefit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from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the </a:t>
            </a:r>
            <a:r>
              <a:rPr dirty="0" sz="1600">
                <a:latin typeface="Verdana"/>
                <a:cs typeface="Verdana"/>
              </a:rPr>
              <a:t>proposed </a:t>
            </a:r>
            <a:r>
              <a:rPr dirty="0" sz="1600" spc="-10">
                <a:latin typeface="Verdana"/>
                <a:cs typeface="Verdana"/>
              </a:rPr>
              <a:t>action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Low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Income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Communities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94852"/>
            <a:ext cx="7526655" cy="375666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1435">
              <a:lnSpc>
                <a:spcPts val="1670"/>
              </a:lnSpc>
              <a:spcBef>
                <a:spcPts val="365"/>
              </a:spcBef>
            </a:pPr>
            <a:r>
              <a:rPr dirty="0" sz="1600" b="1">
                <a:latin typeface="Verdana"/>
                <a:cs typeface="Verdana"/>
              </a:rPr>
              <a:t>Applicants</a:t>
            </a:r>
            <a:r>
              <a:rPr dirty="0" sz="1600" spc="-2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for Round</a:t>
            </a:r>
            <a:r>
              <a:rPr dirty="0" sz="1600" spc="-1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2 now</a:t>
            </a:r>
            <a:r>
              <a:rPr dirty="0" sz="1600" spc="-1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have</a:t>
            </a:r>
            <a:r>
              <a:rPr dirty="0" sz="1600" spc="-1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access</a:t>
            </a:r>
            <a:r>
              <a:rPr dirty="0" sz="1600" spc="-1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to</a:t>
            </a:r>
            <a:r>
              <a:rPr dirty="0" sz="1600" spc="-10" b="1">
                <a:latin typeface="Verdana"/>
                <a:cs typeface="Verdana"/>
              </a:rPr>
              <a:t> community-</a:t>
            </a:r>
            <a:r>
              <a:rPr dirty="0" sz="1600" b="1">
                <a:latin typeface="Verdana"/>
                <a:cs typeface="Verdana"/>
              </a:rPr>
              <a:t>level</a:t>
            </a:r>
            <a:r>
              <a:rPr dirty="0" sz="1600" spc="-15" b="1">
                <a:latin typeface="Verdana"/>
                <a:cs typeface="Verdana"/>
              </a:rPr>
              <a:t> </a:t>
            </a:r>
            <a:r>
              <a:rPr dirty="0" sz="1600" spc="-20" b="1">
                <a:latin typeface="Verdana"/>
                <a:cs typeface="Verdana"/>
              </a:rPr>
              <a:t>data </a:t>
            </a:r>
            <a:r>
              <a:rPr dirty="0" sz="1600" b="1">
                <a:latin typeface="Verdana"/>
                <a:cs typeface="Verdana"/>
              </a:rPr>
              <a:t>for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low-</a:t>
            </a:r>
            <a:r>
              <a:rPr dirty="0" sz="1600" b="1">
                <a:latin typeface="Verdana"/>
                <a:cs typeface="Verdana"/>
              </a:rPr>
              <a:t>income,</a:t>
            </a:r>
            <a:r>
              <a:rPr dirty="0" sz="1600" spc="-2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verses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spc="-10" b="1">
                <a:latin typeface="Verdana"/>
                <a:cs typeface="Verdana"/>
              </a:rPr>
              <a:t>county-</a:t>
            </a:r>
            <a:r>
              <a:rPr dirty="0" sz="1600" b="1">
                <a:latin typeface="Verdana"/>
                <a:cs typeface="Verdana"/>
              </a:rPr>
              <a:t>level</a:t>
            </a:r>
            <a:r>
              <a:rPr dirty="0" sz="1600" spc="-2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used</a:t>
            </a:r>
            <a:r>
              <a:rPr dirty="0" sz="1600" spc="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in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Round</a:t>
            </a:r>
            <a:r>
              <a:rPr dirty="0" sz="1600" spc="-5" b="1">
                <a:latin typeface="Verdana"/>
                <a:cs typeface="Verdana"/>
              </a:rPr>
              <a:t> </a:t>
            </a:r>
            <a:r>
              <a:rPr dirty="0" sz="1600" spc="-50" b="1"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  <a:p>
            <a:pPr marL="354965" marR="218440" indent="-342265">
              <a:lnSpc>
                <a:spcPts val="167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significant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concern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was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inability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analyze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income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status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at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a </a:t>
            </a:r>
            <a:r>
              <a:rPr dirty="0" sz="1600">
                <a:latin typeface="Verdana"/>
                <a:cs typeface="Verdana"/>
              </a:rPr>
              <a:t>scale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smaller than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county-</a:t>
            </a:r>
            <a:r>
              <a:rPr dirty="0" sz="1600" spc="-20">
                <a:latin typeface="Verdana"/>
                <a:cs typeface="Verdana"/>
              </a:rPr>
              <a:t>level</a:t>
            </a:r>
            <a:endParaRPr sz="1600">
              <a:latin typeface="Verdana"/>
              <a:cs typeface="Verdana"/>
            </a:endParaRPr>
          </a:p>
          <a:p>
            <a:pPr marL="354965" marR="320040" indent="-342265">
              <a:lnSpc>
                <a:spcPts val="167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Verdana"/>
                <a:cs typeface="Verdana"/>
              </a:rPr>
              <a:t>Round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2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data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is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available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county,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Tribe,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community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income levels</a:t>
            </a:r>
            <a:endParaRPr sz="1600">
              <a:latin typeface="Verdana"/>
              <a:cs typeface="Verdana"/>
            </a:endParaRPr>
          </a:p>
          <a:p>
            <a:pPr marL="354965" marR="5080" indent="-342265">
              <a:lnSpc>
                <a:spcPct val="87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latin typeface="Verdana"/>
                <a:cs typeface="Verdana"/>
              </a:rPr>
              <a:t>Low-</a:t>
            </a:r>
            <a:r>
              <a:rPr dirty="0" sz="1600">
                <a:latin typeface="Verdana"/>
                <a:cs typeface="Verdana"/>
              </a:rPr>
              <a:t>income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now based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upon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having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median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household </a:t>
            </a:r>
            <a:r>
              <a:rPr dirty="0" sz="1600" spc="-10">
                <a:latin typeface="Verdana"/>
                <a:cs typeface="Verdana"/>
              </a:rPr>
              <a:t>income </a:t>
            </a:r>
            <a:r>
              <a:rPr dirty="0" sz="1600">
                <a:latin typeface="Verdana"/>
                <a:cs typeface="Verdana"/>
              </a:rPr>
              <a:t>less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80%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comparison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state,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well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national,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median </a:t>
            </a:r>
            <a:r>
              <a:rPr dirty="0" sz="1600">
                <a:latin typeface="Verdana"/>
                <a:cs typeface="Verdana"/>
              </a:rPr>
              <a:t>incomes,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verses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only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level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incomes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used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during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Round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1 </a:t>
            </a:r>
            <a:r>
              <a:rPr dirty="0" sz="1600">
                <a:latin typeface="Verdana"/>
                <a:cs typeface="Verdana"/>
              </a:rPr>
              <a:t>(mitigating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bias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against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states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with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lower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overall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income)</a:t>
            </a:r>
            <a:endParaRPr sz="1600">
              <a:latin typeface="Verdana"/>
              <a:cs typeface="Verdana"/>
            </a:endParaRPr>
          </a:p>
          <a:p>
            <a:pPr marL="354965" marR="112395" indent="-342900">
              <a:lnSpc>
                <a:spcPct val="87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Wildfire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Risk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Communities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team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developed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new, </a:t>
            </a:r>
            <a:r>
              <a:rPr dirty="0" sz="1600" spc="-10">
                <a:latin typeface="Verdana"/>
                <a:cs typeface="Verdana"/>
              </a:rPr>
              <a:t>easy-to-</a:t>
            </a:r>
            <a:r>
              <a:rPr dirty="0" sz="1600">
                <a:latin typeface="Verdana"/>
                <a:cs typeface="Verdana"/>
              </a:rPr>
              <a:t>use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web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tool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provides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CWDG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eligibility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scoring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data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all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U.S.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communities,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counties,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Tribal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areas.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tool</a:t>
            </a:r>
            <a:r>
              <a:rPr dirty="0" sz="1600" spc="-20">
                <a:latin typeface="Verdana"/>
                <a:cs typeface="Verdana"/>
              </a:rPr>
              <a:t> will </a:t>
            </a:r>
            <a:r>
              <a:rPr dirty="0" sz="1600">
                <a:latin typeface="Verdana"/>
                <a:cs typeface="Verdana"/>
              </a:rPr>
              <a:t>make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it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easier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underserved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0">
                <a:latin typeface="Verdana"/>
                <a:cs typeface="Verdana"/>
              </a:rPr>
              <a:t> lower-</a:t>
            </a:r>
            <a:r>
              <a:rPr dirty="0" sz="1600">
                <a:latin typeface="Verdana"/>
                <a:cs typeface="Verdana"/>
              </a:rPr>
              <a:t>capacity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communities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to </a:t>
            </a:r>
            <a:r>
              <a:rPr dirty="0" sz="1600">
                <a:latin typeface="Verdana"/>
                <a:cs typeface="Verdana"/>
              </a:rPr>
              <a:t>find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necessary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data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required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apply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for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grants. </a:t>
            </a:r>
            <a:r>
              <a:rPr dirty="0" sz="1600" spc="-10">
                <a:solidFill>
                  <a:srgbClr val="006FC0"/>
                </a:solidFill>
                <a:latin typeface="Verdana"/>
                <a:cs typeface="Verdana"/>
              </a:rPr>
              <a:t>https://wildfirerisk.org/cwdg-</a:t>
            </a:r>
            <a:r>
              <a:rPr dirty="0" sz="1600" spc="-20">
                <a:solidFill>
                  <a:srgbClr val="006FC0"/>
                </a:solidFill>
                <a:latin typeface="Verdana"/>
                <a:cs typeface="Verdana"/>
              </a:rPr>
              <a:t>tool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691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Sustainability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835836"/>
            <a:ext cx="7717155" cy="175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446405" indent="-171450">
              <a:lnSpc>
                <a:spcPct val="1139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application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should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clearly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define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if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will </a:t>
            </a:r>
            <a:r>
              <a:rPr dirty="0" sz="1800">
                <a:latin typeface="Verdana"/>
                <a:cs typeface="Verdana"/>
              </a:rPr>
              <a:t>sustain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itself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after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period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over</a:t>
            </a:r>
            <a:endParaRPr sz="1800">
              <a:latin typeface="Verdana"/>
              <a:cs typeface="Verdana"/>
            </a:endParaRPr>
          </a:p>
          <a:p>
            <a:pPr algn="just" marL="184150" marR="5080" indent="-171450">
              <a:lnSpc>
                <a:spcPct val="1139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Verdana"/>
                <a:cs typeface="Verdana"/>
              </a:rPr>
              <a:t>Any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steps or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plans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carried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out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continue the </a:t>
            </a:r>
            <a:r>
              <a:rPr dirty="0" sz="1800" spc="-10">
                <a:latin typeface="Verdana"/>
                <a:cs typeface="Verdana"/>
              </a:rPr>
              <a:t>project </a:t>
            </a:r>
            <a:r>
              <a:rPr dirty="0" sz="1800">
                <a:latin typeface="Verdana"/>
                <a:cs typeface="Verdana"/>
              </a:rPr>
              <a:t>benefits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beyond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life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should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described,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well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who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what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organizations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will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responsible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76917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3845" algn="l"/>
              </a:tabLst>
            </a:pP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Low-Income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	Community(10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7259"/>
            <a:ext cx="7428865" cy="49847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84150" marR="5080" indent="-171450">
              <a:lnSpc>
                <a:spcPts val="1800"/>
              </a:lnSpc>
              <a:spcBef>
                <a:spcPts val="2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application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should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demonstrate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document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whether</a:t>
            </a:r>
            <a:r>
              <a:rPr dirty="0" sz="1600" spc="-25">
                <a:latin typeface="Verdana"/>
                <a:cs typeface="Verdana"/>
              </a:rPr>
              <a:t> the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benefits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low-</a:t>
            </a:r>
            <a:r>
              <a:rPr dirty="0" sz="1600">
                <a:latin typeface="Verdana"/>
                <a:cs typeface="Verdana"/>
              </a:rPr>
              <a:t>income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community,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10">
                <a:latin typeface="Verdana"/>
                <a:cs typeface="Verdana"/>
              </a:rPr>
              <a:t> defined.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86205" y="2596134"/>
            <a:ext cx="7372350" cy="4036060"/>
            <a:chOff x="886205" y="2596134"/>
            <a:chExt cx="7372350" cy="40360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611" y="2596134"/>
              <a:ext cx="4621517" cy="49987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375" y="4737353"/>
              <a:ext cx="4626863" cy="4937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205" y="2993897"/>
              <a:ext cx="7362443" cy="17525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205" y="5260086"/>
              <a:ext cx="7372349" cy="1371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633222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Affected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by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Severe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Disaster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(10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88" y="1937259"/>
            <a:ext cx="7759700" cy="382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application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should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clearly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demonstrate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document:</a:t>
            </a:r>
            <a:endParaRPr sz="1900">
              <a:latin typeface="Verdana"/>
              <a:cs typeface="Verdana"/>
            </a:endParaRPr>
          </a:p>
          <a:p>
            <a:pPr marL="184150" marR="429895" indent="-171450">
              <a:lnSpc>
                <a:spcPct val="1040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Whether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benefits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community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that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has</a:t>
            </a:r>
            <a:r>
              <a:rPr dirty="0" sz="1900" spc="-20">
                <a:latin typeface="Verdana"/>
                <a:cs typeface="Verdana"/>
              </a:rPr>
              <a:t> been </a:t>
            </a:r>
            <a:r>
              <a:rPr dirty="0" sz="1900">
                <a:latin typeface="Verdana"/>
                <a:cs typeface="Verdana"/>
              </a:rPr>
              <a:t>impacted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by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severe</a:t>
            </a:r>
            <a:r>
              <a:rPr dirty="0" sz="1900" spc="-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disaster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within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previous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ten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20">
                <a:latin typeface="Verdana"/>
                <a:cs typeface="Verdana"/>
              </a:rPr>
              <a:t>(10) </a:t>
            </a:r>
            <a:r>
              <a:rPr dirty="0" sz="1900" spc="-10">
                <a:latin typeface="Verdana"/>
                <a:cs typeface="Verdana"/>
              </a:rPr>
              <a:t>years</a:t>
            </a:r>
            <a:endParaRPr sz="1900">
              <a:latin typeface="Verdana"/>
              <a:cs typeface="Verdana"/>
            </a:endParaRPr>
          </a:p>
          <a:p>
            <a:pPr marL="184150" marR="121920" indent="-171450">
              <a:lnSpc>
                <a:spcPct val="104099"/>
              </a:lnSpc>
              <a:spcBef>
                <a:spcPts val="1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Clearly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exhibit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how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severe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disaster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increased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wildfire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20">
                <a:latin typeface="Verdana"/>
                <a:cs typeface="Verdana"/>
              </a:rPr>
              <a:t>risk </a:t>
            </a:r>
            <a:r>
              <a:rPr dirty="0" sz="1900">
                <a:latin typeface="Verdana"/>
                <a:cs typeface="Verdana"/>
              </a:rPr>
              <a:t>and/or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hazard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was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scale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scope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have</a:t>
            </a:r>
            <a:r>
              <a:rPr dirty="0" sz="1900" spc="-25">
                <a:latin typeface="Verdana"/>
                <a:cs typeface="Verdana"/>
              </a:rPr>
              <a:t> had </a:t>
            </a:r>
            <a:r>
              <a:rPr dirty="0" sz="1900">
                <a:latin typeface="Verdana"/>
                <a:cs typeface="Verdana"/>
              </a:rPr>
              <a:t>landscape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impacts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(refer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definition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NOFO)</a:t>
            </a:r>
            <a:endParaRPr sz="1900">
              <a:latin typeface="Verdana"/>
              <a:cs typeface="Verdana"/>
            </a:endParaRPr>
          </a:p>
          <a:p>
            <a:pPr marL="184150" marR="5080" indent="-171450">
              <a:lnSpc>
                <a:spcPct val="103899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Simply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listing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disaster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will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suffice,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you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must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explain</a:t>
            </a:r>
            <a:r>
              <a:rPr dirty="0" sz="1900" spc="-25">
                <a:latin typeface="Verdana"/>
                <a:cs typeface="Verdana"/>
              </a:rPr>
              <a:t> how </a:t>
            </a:r>
            <a:r>
              <a:rPr dirty="0" sz="1900">
                <a:latin typeface="Verdana"/>
                <a:cs typeface="Verdana"/>
              </a:rPr>
              <a:t>this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disaster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has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impacted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community’s</a:t>
            </a:r>
            <a:r>
              <a:rPr dirty="0" sz="1900" spc="-5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wildfire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risk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and </a:t>
            </a:r>
            <a:r>
              <a:rPr dirty="0" sz="1900">
                <a:latin typeface="Verdana"/>
                <a:cs typeface="Verdana"/>
              </a:rPr>
              <a:t>hazard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(not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all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disasters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will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qualify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points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cannot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be </a:t>
            </a:r>
            <a:r>
              <a:rPr dirty="0" sz="1900">
                <a:latin typeface="Verdana"/>
                <a:cs typeface="Verdana"/>
              </a:rPr>
              <a:t>shown</a:t>
            </a:r>
            <a:r>
              <a:rPr dirty="0" sz="1900" spc="-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they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have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influenced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community’s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risk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hazard)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Examples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Severe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Disaster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41069"/>
            <a:ext cx="8048625" cy="42068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84150" marR="584200" indent="-171450">
              <a:lnSpc>
                <a:spcPts val="1360"/>
              </a:lnSpc>
              <a:spcBef>
                <a:spcPts val="21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 b="1">
                <a:latin typeface="Verdana"/>
                <a:cs typeface="Verdana"/>
              </a:rPr>
              <a:t>Examples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of how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Severe Disaster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may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impact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an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area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resulting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in increased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risk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or </a:t>
            </a:r>
            <a:r>
              <a:rPr dirty="0" sz="1200" b="1">
                <a:latin typeface="Verdana"/>
                <a:cs typeface="Verdana"/>
              </a:rPr>
              <a:t>hazard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associated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with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wildfire: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>
              <a:latin typeface="Verdana"/>
              <a:cs typeface="Verdana"/>
            </a:endParaRPr>
          </a:p>
          <a:p>
            <a:pPr marL="184150" marR="432434" indent="-171450">
              <a:lnSpc>
                <a:spcPts val="136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Ice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storm,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windstorm,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hurricane,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similar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event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causing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severe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vegetation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damage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resulting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in </a:t>
            </a:r>
            <a:r>
              <a:rPr dirty="0" sz="1200">
                <a:latin typeface="Verdana"/>
                <a:cs typeface="Verdana"/>
              </a:rPr>
              <a:t>accumulation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dead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downed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fuels,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leading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increased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risk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associated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with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wildfire.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050">
              <a:latin typeface="Verdana"/>
              <a:cs typeface="Verdana"/>
            </a:endParaRPr>
          </a:p>
          <a:p>
            <a:pPr marL="184150" marR="5080" indent="-171450">
              <a:lnSpc>
                <a:spcPts val="135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Flood,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landslide,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other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event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damage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impacting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transportation infrastructure,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resulting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restricted </a:t>
            </a:r>
            <a:r>
              <a:rPr dirty="0" sz="1200">
                <a:latin typeface="Verdana"/>
                <a:cs typeface="Verdana"/>
              </a:rPr>
              <a:t>egress,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longer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evacuation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times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communities.</a:t>
            </a:r>
            <a:endParaRPr sz="12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Past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wildfires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contributing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conditions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which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result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more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rapid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and/or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more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intense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fire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behavior:</a:t>
            </a:r>
            <a:endParaRPr sz="12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000">
                <a:latin typeface="Verdana"/>
                <a:cs typeface="Verdana"/>
              </a:rPr>
              <a:t>Increased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grass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and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light fuel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loading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leading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increased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rates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of</a:t>
            </a:r>
            <a:r>
              <a:rPr dirty="0" sz="1000" spc="-10">
                <a:latin typeface="Verdana"/>
                <a:cs typeface="Verdana"/>
              </a:rPr>
              <a:t> spread.</a:t>
            </a:r>
            <a:endParaRPr sz="10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000">
                <a:latin typeface="Verdana"/>
                <a:cs typeface="Verdana"/>
              </a:rPr>
              <a:t>Species change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invasives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with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increased</a:t>
            </a:r>
            <a:r>
              <a:rPr dirty="0" sz="1000" spc="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fire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behavior.</a:t>
            </a:r>
            <a:endParaRPr sz="1000">
              <a:latin typeface="Verdana"/>
              <a:cs typeface="Verdana"/>
            </a:endParaRPr>
          </a:p>
          <a:p>
            <a:pPr lvl="1" marL="424180" indent="-17208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424180" algn="l"/>
              </a:tabLst>
            </a:pPr>
            <a:r>
              <a:rPr dirty="0" sz="1000">
                <a:latin typeface="Verdana"/>
                <a:cs typeface="Verdana"/>
              </a:rPr>
              <a:t>Increased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dead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/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heavy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fuel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loading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due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1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heavy</a:t>
            </a:r>
            <a:r>
              <a:rPr dirty="0" sz="1000" spc="-20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mortality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previous fires</a:t>
            </a:r>
            <a:r>
              <a:rPr dirty="0" sz="1000" spc="-1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leading</a:t>
            </a:r>
            <a:r>
              <a:rPr dirty="0" sz="1000" spc="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to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higher</a:t>
            </a:r>
            <a:r>
              <a:rPr dirty="0" sz="1000" spc="-5">
                <a:latin typeface="Verdana"/>
                <a:cs typeface="Verdana"/>
              </a:rPr>
              <a:t> </a:t>
            </a:r>
            <a:r>
              <a:rPr dirty="0" sz="1000">
                <a:latin typeface="Verdana"/>
                <a:cs typeface="Verdana"/>
              </a:rPr>
              <a:t>intensity</a:t>
            </a:r>
            <a:r>
              <a:rPr dirty="0" sz="1000" spc="10">
                <a:latin typeface="Verdana"/>
                <a:cs typeface="Verdana"/>
              </a:rPr>
              <a:t> </a:t>
            </a:r>
            <a:r>
              <a:rPr dirty="0" sz="1000" spc="-10">
                <a:latin typeface="Verdana"/>
                <a:cs typeface="Verdana"/>
              </a:rPr>
              <a:t>fires.</a:t>
            </a:r>
            <a:endParaRPr sz="1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050">
              <a:latin typeface="Verdana"/>
              <a:cs typeface="Verdana"/>
            </a:endParaRPr>
          </a:p>
          <a:p>
            <a:pPr marL="184150" marR="590550" indent="-171450">
              <a:lnSpc>
                <a:spcPts val="135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Past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wildfire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damage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wildfire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response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infrastructure,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such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communication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networks,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fire </a:t>
            </a:r>
            <a:r>
              <a:rPr dirty="0" sz="1200">
                <a:latin typeface="Verdana"/>
                <a:cs typeface="Verdana"/>
              </a:rPr>
              <a:t>detection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systems,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air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quality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monitoring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systems.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50">
              <a:latin typeface="Verdana"/>
              <a:cs typeface="Verdana"/>
            </a:endParaRPr>
          </a:p>
          <a:p>
            <a:pPr marL="183515" marR="443865" indent="-171450">
              <a:lnSpc>
                <a:spcPct val="94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Past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wildfires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reducing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watershed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capacity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(through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soil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impermeability,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lack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cover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</a:t>
            </a:r>
            <a:r>
              <a:rPr dirty="0" sz="1200" spc="-20">
                <a:latin typeface="Verdana"/>
                <a:cs typeface="Verdana"/>
              </a:rPr>
              <a:t> snow </a:t>
            </a:r>
            <a:r>
              <a:rPr dirty="0" sz="1200">
                <a:latin typeface="Verdana"/>
                <a:cs typeface="Verdana"/>
              </a:rPr>
              <a:t>holding,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etc),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increasing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potential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for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drought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related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effects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resulting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increased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fire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risk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/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fire </a:t>
            </a:r>
            <a:r>
              <a:rPr dirty="0" sz="1200" spc="-10">
                <a:latin typeface="Verdana"/>
                <a:cs typeface="Verdana"/>
              </a:rPr>
              <a:t>behavior.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050">
              <a:latin typeface="Verdana"/>
              <a:cs typeface="Verdana"/>
            </a:endParaRPr>
          </a:p>
          <a:p>
            <a:pPr marL="184150" marR="338455" indent="-171450">
              <a:lnSpc>
                <a:spcPts val="136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latin typeface="Verdana"/>
                <a:cs typeface="Verdana"/>
              </a:rPr>
              <a:t>Forest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health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related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issues,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such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insect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outbreaks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or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disease,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leading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increased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risk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of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high </a:t>
            </a:r>
            <a:r>
              <a:rPr dirty="0" sz="1200">
                <a:latin typeface="Verdana"/>
                <a:cs typeface="Verdana"/>
              </a:rPr>
              <a:t>severity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wildfire.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708533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Area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Wildfire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Hazard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Potential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(20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points)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24618"/>
            <a:ext cx="7508240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139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application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should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clearly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demonstrate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document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whether</a:t>
            </a:r>
            <a:r>
              <a:rPr dirty="0" sz="1600" spc="-25">
                <a:latin typeface="Verdana"/>
                <a:cs typeface="Verdana"/>
              </a:rPr>
              <a:t> the </a:t>
            </a:r>
            <a:r>
              <a:rPr dirty="0" sz="1600">
                <a:latin typeface="Verdana"/>
                <a:cs typeface="Verdana"/>
              </a:rPr>
              <a:t>project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is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located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area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identified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having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high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or</a:t>
            </a:r>
            <a:r>
              <a:rPr dirty="0" sz="1600" spc="-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very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high </a:t>
            </a:r>
            <a:r>
              <a:rPr dirty="0" sz="1600">
                <a:latin typeface="Verdana"/>
                <a:cs typeface="Verdana"/>
              </a:rPr>
              <a:t>wildfire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hazard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potential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as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defined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by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local,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state,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Tribal,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regional,</a:t>
            </a:r>
            <a:r>
              <a:rPr dirty="0" sz="1600" spc="-25">
                <a:latin typeface="Verdana"/>
                <a:cs typeface="Verdana"/>
              </a:rPr>
              <a:t> or </a:t>
            </a:r>
            <a:r>
              <a:rPr dirty="0" sz="1600">
                <a:latin typeface="Verdana"/>
                <a:cs typeface="Verdana"/>
              </a:rPr>
              <a:t>national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wildfire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hazard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potential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assessment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42822" y="3040379"/>
            <a:ext cx="6595109" cy="3742690"/>
            <a:chOff x="1242822" y="3040379"/>
            <a:chExt cx="6595109" cy="37426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0047" y="3040379"/>
              <a:ext cx="4621529" cy="50063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3952" y="4946142"/>
              <a:ext cx="4627613" cy="4937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2822" y="3428237"/>
              <a:ext cx="6595109" cy="15781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822" y="5366765"/>
              <a:ext cx="6595097" cy="1415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009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What</a:t>
            </a:r>
            <a:r>
              <a:rPr dirty="0" sz="3200" spc="-1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Factors</a:t>
            </a:r>
            <a:r>
              <a:rPr dirty="0" sz="28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Influence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000000"/>
                </a:solidFill>
                <a:latin typeface="Verdana"/>
                <a:cs typeface="Verdana"/>
              </a:rPr>
              <a:t>High</a:t>
            </a:r>
            <a:r>
              <a:rPr dirty="0" sz="28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Verdana"/>
                <a:cs typeface="Verdana"/>
              </a:rPr>
              <a:t>Scores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Detailed</a:t>
            </a:r>
            <a:r>
              <a:rPr dirty="0" spc="-40"/>
              <a:t> </a:t>
            </a:r>
            <a:r>
              <a:rPr dirty="0"/>
              <a:t>narratives</a:t>
            </a:r>
            <a:r>
              <a:rPr dirty="0" spc="-45"/>
              <a:t> </a:t>
            </a:r>
            <a:r>
              <a:rPr dirty="0"/>
              <a:t>including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following:</a:t>
            </a:r>
          </a:p>
          <a:p>
            <a:pPr marL="184150" indent="-17145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How</a:t>
            </a:r>
            <a:r>
              <a:rPr dirty="0" spc="-45"/>
              <a:t> </a:t>
            </a:r>
            <a:r>
              <a:rPr dirty="0"/>
              <a:t>project</a:t>
            </a:r>
            <a:r>
              <a:rPr dirty="0" spc="-30"/>
              <a:t> </a:t>
            </a:r>
            <a:r>
              <a:rPr dirty="0"/>
              <a:t>will</a:t>
            </a:r>
            <a:r>
              <a:rPr dirty="0" spc="-30"/>
              <a:t> </a:t>
            </a:r>
            <a:r>
              <a:rPr dirty="0"/>
              <a:t>impact</a:t>
            </a:r>
            <a:r>
              <a:rPr dirty="0" spc="-30"/>
              <a:t> </a:t>
            </a:r>
            <a:r>
              <a:rPr dirty="0"/>
              <a:t>community</a:t>
            </a:r>
            <a:r>
              <a:rPr dirty="0" spc="-35"/>
              <a:t> </a:t>
            </a:r>
            <a:r>
              <a:rPr dirty="0" spc="-10"/>
              <a:t>immediately</a:t>
            </a:r>
          </a:p>
          <a:p>
            <a:pPr marL="184150" indent="-17145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How</a:t>
            </a:r>
            <a:r>
              <a:rPr dirty="0" spc="-35"/>
              <a:t> </a:t>
            </a:r>
            <a:r>
              <a:rPr dirty="0"/>
              <a:t>project</a:t>
            </a:r>
            <a:r>
              <a:rPr dirty="0" spc="-25"/>
              <a:t> </a:t>
            </a:r>
            <a:r>
              <a:rPr dirty="0"/>
              <a:t>will</a:t>
            </a:r>
            <a:r>
              <a:rPr dirty="0" spc="-20"/>
              <a:t> </a:t>
            </a:r>
            <a:r>
              <a:rPr dirty="0"/>
              <a:t>impact</a:t>
            </a:r>
            <a:r>
              <a:rPr dirty="0" spc="-25"/>
              <a:t> </a:t>
            </a:r>
            <a:r>
              <a:rPr dirty="0"/>
              <a:t>community</a:t>
            </a:r>
            <a:r>
              <a:rPr dirty="0" spc="-30"/>
              <a:t> </a:t>
            </a:r>
            <a:r>
              <a:rPr dirty="0"/>
              <a:t>long</a:t>
            </a:r>
            <a:r>
              <a:rPr dirty="0" spc="-15"/>
              <a:t> </a:t>
            </a:r>
            <a:r>
              <a:rPr dirty="0" spc="-20"/>
              <a:t>term</a:t>
            </a:r>
          </a:p>
          <a:p>
            <a:pPr marL="184150" indent="-17145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Plan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how</a:t>
            </a:r>
            <a:r>
              <a:rPr dirty="0" spc="-25"/>
              <a:t> </a:t>
            </a:r>
            <a:r>
              <a:rPr dirty="0"/>
              <a:t>funds</a:t>
            </a:r>
            <a:r>
              <a:rPr dirty="0" spc="-35"/>
              <a:t> </a:t>
            </a:r>
            <a:r>
              <a:rPr dirty="0"/>
              <a:t>will</a:t>
            </a:r>
            <a:r>
              <a:rPr dirty="0" spc="-10"/>
              <a:t> </a:t>
            </a:r>
            <a:r>
              <a:rPr dirty="0"/>
              <a:t>be</a:t>
            </a:r>
            <a:r>
              <a:rPr dirty="0" spc="-10"/>
              <a:t> </a:t>
            </a:r>
            <a:r>
              <a:rPr dirty="0" spc="-20"/>
              <a:t>spent</a:t>
            </a:r>
          </a:p>
          <a:p>
            <a:pPr marL="184150" marR="5080" indent="-171450">
              <a:lnSpc>
                <a:spcPct val="103899"/>
              </a:lnSpc>
              <a:spcBef>
                <a:spcPts val="130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Examples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prior</a:t>
            </a:r>
            <a:r>
              <a:rPr dirty="0" spc="-25"/>
              <a:t> </a:t>
            </a:r>
            <a:r>
              <a:rPr dirty="0"/>
              <a:t>incidents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project</a:t>
            </a:r>
            <a:r>
              <a:rPr dirty="0" spc="-30"/>
              <a:t> </a:t>
            </a:r>
            <a:r>
              <a:rPr dirty="0"/>
              <a:t>would</a:t>
            </a:r>
            <a:r>
              <a:rPr dirty="0" spc="-35"/>
              <a:t> </a:t>
            </a:r>
            <a:r>
              <a:rPr dirty="0"/>
              <a:t>have</a:t>
            </a:r>
            <a:r>
              <a:rPr dirty="0" spc="-25"/>
              <a:t> </a:t>
            </a:r>
            <a:r>
              <a:rPr dirty="0" spc="-20"/>
              <a:t>been </a:t>
            </a:r>
            <a:r>
              <a:rPr dirty="0" spc="-10"/>
              <a:t>applicable</a:t>
            </a:r>
          </a:p>
          <a:p>
            <a:pPr marL="184150" indent="-171450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Timeline</a:t>
            </a:r>
            <a:r>
              <a:rPr dirty="0" spc="-15"/>
              <a:t> </a:t>
            </a:r>
            <a:r>
              <a:rPr dirty="0"/>
              <a:t>/</a:t>
            </a:r>
            <a:r>
              <a:rPr dirty="0" spc="-20"/>
              <a:t> </a:t>
            </a:r>
            <a:r>
              <a:rPr dirty="0"/>
              <a:t>Project</a:t>
            </a:r>
            <a:r>
              <a:rPr dirty="0" spc="-15"/>
              <a:t> </a:t>
            </a:r>
            <a:r>
              <a:rPr dirty="0"/>
              <a:t>Plan</a:t>
            </a:r>
            <a:r>
              <a:rPr dirty="0" spc="-20"/>
              <a:t> </a:t>
            </a:r>
            <a:r>
              <a:rPr dirty="0"/>
              <a:t>looking</a:t>
            </a:r>
            <a:r>
              <a:rPr dirty="0" spc="-25"/>
              <a:t> </a:t>
            </a:r>
            <a:r>
              <a:rPr dirty="0" spc="-10"/>
              <a:t>forward</a:t>
            </a:r>
          </a:p>
          <a:p>
            <a:pPr marL="184150" indent="-17145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Described</a:t>
            </a:r>
            <a:r>
              <a:rPr dirty="0" spc="-20"/>
              <a:t> </a:t>
            </a:r>
            <a:r>
              <a:rPr dirty="0"/>
              <a:t>how</a:t>
            </a:r>
            <a:r>
              <a:rPr dirty="0" spc="-30"/>
              <a:t> </a:t>
            </a:r>
            <a:r>
              <a:rPr dirty="0"/>
              <a:t>agency</a:t>
            </a:r>
            <a:r>
              <a:rPr dirty="0" spc="-30"/>
              <a:t> </a:t>
            </a:r>
            <a:r>
              <a:rPr dirty="0"/>
              <a:t>will</a:t>
            </a:r>
            <a:r>
              <a:rPr dirty="0" spc="-10"/>
              <a:t> </a:t>
            </a:r>
            <a:r>
              <a:rPr dirty="0"/>
              <a:t>partner</a:t>
            </a:r>
            <a:r>
              <a:rPr dirty="0" spc="-20"/>
              <a:t> </a:t>
            </a:r>
            <a:r>
              <a:rPr dirty="0"/>
              <a:t>with</a:t>
            </a:r>
            <a:r>
              <a:rPr dirty="0" spc="-20"/>
              <a:t> </a:t>
            </a:r>
            <a:r>
              <a:rPr dirty="0" spc="-10"/>
              <a:t>others</a:t>
            </a:r>
          </a:p>
          <a:p>
            <a:pPr marL="184150" indent="-171450">
              <a:lnSpc>
                <a:spcPct val="100000"/>
              </a:lnSpc>
              <a:spcBef>
                <a:spcPts val="138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Uses</a:t>
            </a:r>
            <a:r>
              <a:rPr dirty="0" spc="-40"/>
              <a:t> </a:t>
            </a:r>
            <a:r>
              <a:rPr dirty="0"/>
              <a:t>examples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prior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current</a:t>
            </a:r>
            <a:r>
              <a:rPr dirty="0" spc="-15"/>
              <a:t> </a:t>
            </a:r>
            <a:r>
              <a:rPr dirty="0" spc="-10"/>
              <a:t>partnerships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353" y="602997"/>
            <a:ext cx="6449695" cy="951865"/>
          </a:xfrm>
          <a:prstGeom prst="rect"/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0"/>
              </a:spcBef>
            </a:pP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What</a:t>
            </a:r>
            <a:r>
              <a:rPr dirty="0" sz="3200" spc="-1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Factors</a:t>
            </a:r>
            <a:r>
              <a:rPr dirty="0" sz="3200" spc="-1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Influence</a:t>
            </a:r>
            <a:r>
              <a:rPr dirty="0" sz="3200" spc="-1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Verdana"/>
                <a:cs typeface="Verdana"/>
              </a:rPr>
              <a:t>Low </a:t>
            </a:r>
            <a:r>
              <a:rPr dirty="0" sz="3200" spc="-10">
                <a:solidFill>
                  <a:srgbClr val="000000"/>
                </a:solidFill>
                <a:latin typeface="Verdana"/>
                <a:cs typeface="Verdana"/>
              </a:rPr>
              <a:t>Scores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59355"/>
            <a:ext cx="7674609" cy="3451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Lack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detail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descriptions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Short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narratives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Does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define</a:t>
            </a:r>
            <a:r>
              <a:rPr dirty="0" sz="1900" spc="-1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where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money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will</a:t>
            </a:r>
            <a:r>
              <a:rPr dirty="0" sz="1900" spc="-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be</a:t>
            </a:r>
            <a:r>
              <a:rPr dirty="0" sz="1900" spc="-10">
                <a:latin typeface="Verdana"/>
                <a:cs typeface="Verdana"/>
              </a:rPr>
              <a:t> spent</a:t>
            </a:r>
            <a:endParaRPr sz="1900">
              <a:latin typeface="Verdana"/>
              <a:cs typeface="Verdana"/>
            </a:endParaRPr>
          </a:p>
          <a:p>
            <a:pPr marL="184150" marR="752475" indent="-171450">
              <a:lnSpc>
                <a:spcPct val="114199"/>
              </a:lnSpc>
              <a:spcBef>
                <a:spcPts val="129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Does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use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examples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when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listing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accomplishments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 spc="-50">
                <a:latin typeface="Verdana"/>
                <a:cs typeface="Verdana"/>
              </a:rPr>
              <a:t>/ </a:t>
            </a:r>
            <a:r>
              <a:rPr dirty="0" sz="1900" spc="-10">
                <a:latin typeface="Verdana"/>
                <a:cs typeface="Verdana"/>
              </a:rPr>
              <a:t>collaboration</a:t>
            </a:r>
            <a:endParaRPr sz="19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14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Lacking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clear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plan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for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sustainability</a:t>
            </a:r>
            <a:endParaRPr sz="1900">
              <a:latin typeface="Verdana"/>
              <a:cs typeface="Verdana"/>
            </a:endParaRPr>
          </a:p>
          <a:p>
            <a:pPr marL="184150" marR="5080" indent="-171450">
              <a:lnSpc>
                <a:spcPct val="1139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Verdana"/>
                <a:cs typeface="Verdana"/>
              </a:rPr>
              <a:t>Does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not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include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examples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landscape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impacts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how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the </a:t>
            </a:r>
            <a:r>
              <a:rPr dirty="0" sz="1900">
                <a:latin typeface="Verdana"/>
                <a:cs typeface="Verdana"/>
              </a:rPr>
              <a:t>project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will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change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the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effects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1975444"/>
            <a:ext cx="7207884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r>
              <a:rPr dirty="0" sz="4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25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Portal</a:t>
            </a:r>
            <a:r>
              <a:rPr dirty="0" sz="45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Information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Process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60119"/>
            <a:ext cx="6992620" cy="1405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Contact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your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state/island/territory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point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of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contact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Request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link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UEI#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active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sams.gov</a:t>
            </a:r>
            <a:r>
              <a:rPr dirty="0" sz="2100" spc="-10">
                <a:latin typeface="Verdana"/>
                <a:cs typeface="Verdana"/>
              </a:rPr>
              <a:t> registration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Link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249423"/>
            <a:ext cx="7886699" cy="3575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Underserved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Communities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95538"/>
            <a:ext cx="7516495" cy="4144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5"/>
              </a:spcBef>
            </a:pPr>
            <a:r>
              <a:rPr dirty="0" sz="2100" b="1">
                <a:latin typeface="Verdana"/>
                <a:cs typeface="Verdana"/>
              </a:rPr>
              <a:t>The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determination</a:t>
            </a:r>
            <a:r>
              <a:rPr dirty="0" sz="2100" spc="-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of</a:t>
            </a:r>
            <a:r>
              <a:rPr dirty="0" sz="2100" spc="-3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underserved community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spc="-25" b="1">
                <a:latin typeface="Verdana"/>
                <a:cs typeface="Verdana"/>
              </a:rPr>
              <a:t>for </a:t>
            </a:r>
            <a:r>
              <a:rPr dirty="0" sz="2100" b="1">
                <a:latin typeface="Verdana"/>
                <a:cs typeface="Verdana"/>
              </a:rPr>
              <a:t>Round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2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will</a:t>
            </a:r>
            <a:r>
              <a:rPr dirty="0" sz="2100" spc="-3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migrate from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the</a:t>
            </a:r>
            <a:r>
              <a:rPr dirty="0" sz="2100" spc="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Social</a:t>
            </a:r>
            <a:r>
              <a:rPr dirty="0" sz="2100" spc="-35" b="1">
                <a:latin typeface="Verdana"/>
                <a:cs typeface="Verdana"/>
              </a:rPr>
              <a:t> </a:t>
            </a:r>
            <a:r>
              <a:rPr dirty="0" sz="2100" spc="-10" b="1">
                <a:latin typeface="Verdana"/>
                <a:cs typeface="Verdana"/>
              </a:rPr>
              <a:t>Vulnerability </a:t>
            </a:r>
            <a:r>
              <a:rPr dirty="0" sz="2100" b="1">
                <a:latin typeface="Verdana"/>
                <a:cs typeface="Verdana"/>
              </a:rPr>
              <a:t>Index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to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the</a:t>
            </a:r>
            <a:r>
              <a:rPr dirty="0" sz="2100" spc="-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Climate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and</a:t>
            </a:r>
            <a:r>
              <a:rPr dirty="0" sz="2100" spc="-2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Economic</a:t>
            </a:r>
            <a:r>
              <a:rPr dirty="0" sz="2100" spc="-10" b="1">
                <a:latin typeface="Verdana"/>
                <a:cs typeface="Verdana"/>
              </a:rPr>
              <a:t> Justice </a:t>
            </a:r>
            <a:r>
              <a:rPr dirty="0" sz="2100" b="1">
                <a:latin typeface="Verdana"/>
                <a:cs typeface="Verdana"/>
              </a:rPr>
              <a:t>Screening</a:t>
            </a:r>
            <a:r>
              <a:rPr dirty="0" sz="2100" spc="-10" b="1">
                <a:latin typeface="Verdana"/>
                <a:cs typeface="Verdana"/>
              </a:rPr>
              <a:t> </a:t>
            </a:r>
            <a:r>
              <a:rPr dirty="0" sz="2100" spc="-20" b="1">
                <a:latin typeface="Verdana"/>
                <a:cs typeface="Verdana"/>
              </a:rPr>
              <a:t>Tool</a:t>
            </a:r>
            <a:endParaRPr sz="21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CEJST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was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still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development</a:t>
            </a:r>
            <a:r>
              <a:rPr dirty="0" sz="2100" spc="-5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during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Round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1</a:t>
            </a:r>
            <a:endParaRPr sz="21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latin typeface="Verdana"/>
                <a:cs typeface="Verdana"/>
              </a:rPr>
              <a:t>This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conversion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comply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with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EO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#13985</a:t>
            </a:r>
            <a:endParaRPr sz="2100">
              <a:latin typeface="Verdana"/>
              <a:cs typeface="Verdana"/>
            </a:endParaRPr>
          </a:p>
          <a:p>
            <a:pPr marL="354965" marR="23495" indent="-342265">
              <a:lnSpc>
                <a:spcPct val="1071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5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Climate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Economic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Justice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Screening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Tool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uses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datasets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that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indicators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of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burdens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eight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categories: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climate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change,</a:t>
            </a:r>
            <a:r>
              <a:rPr dirty="0" sz="1600" spc="-10">
                <a:latin typeface="Verdana"/>
                <a:cs typeface="Verdana"/>
              </a:rPr>
              <a:t> energy, </a:t>
            </a:r>
            <a:r>
              <a:rPr dirty="0" sz="1600">
                <a:latin typeface="Verdana"/>
                <a:cs typeface="Verdana"/>
              </a:rPr>
              <a:t>health,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housing,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legacy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pollution,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transportation,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water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and </a:t>
            </a:r>
            <a:r>
              <a:rPr dirty="0" sz="1600" spc="-20">
                <a:latin typeface="Verdana"/>
                <a:cs typeface="Verdana"/>
              </a:rPr>
              <a:t>wastewater,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workforce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development.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tool</a:t>
            </a:r>
            <a:r>
              <a:rPr dirty="0" sz="1600" spc="-20">
                <a:latin typeface="Verdana"/>
                <a:cs typeface="Verdana"/>
              </a:rPr>
              <a:t> uses</a:t>
            </a:r>
            <a:endParaRPr sz="1600">
              <a:latin typeface="Verdana"/>
              <a:cs typeface="Verdana"/>
            </a:endParaRPr>
          </a:p>
          <a:p>
            <a:pPr marL="355600" marR="66675">
              <a:lnSpc>
                <a:spcPct val="106900"/>
              </a:lnSpc>
            </a:pPr>
            <a:r>
              <a:rPr dirty="0" sz="1600">
                <a:latin typeface="Verdana"/>
                <a:cs typeface="Verdana"/>
              </a:rPr>
              <a:t>this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information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to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identify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communities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experiencing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these </a:t>
            </a:r>
            <a:r>
              <a:rPr dirty="0" sz="1600">
                <a:latin typeface="Verdana"/>
                <a:cs typeface="Verdana"/>
              </a:rPr>
              <a:t>burdens.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These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the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communities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that</a:t>
            </a:r>
            <a:r>
              <a:rPr dirty="0" sz="1600" spc="-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disadvantaged</a:t>
            </a:r>
            <a:r>
              <a:rPr dirty="0" sz="1600" spc="-10">
                <a:latin typeface="Verdana"/>
                <a:cs typeface="Verdana"/>
              </a:rPr>
              <a:t> because</a:t>
            </a:r>
            <a:endParaRPr sz="16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dirty="0" sz="1600">
                <a:latin typeface="Verdana"/>
                <a:cs typeface="Verdana"/>
              </a:rPr>
              <a:t>they</a:t>
            </a:r>
            <a:r>
              <a:rPr dirty="0" sz="1600" spc="-4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are</a:t>
            </a:r>
            <a:r>
              <a:rPr dirty="0" sz="1600" spc="-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overburdened</a:t>
            </a:r>
            <a:r>
              <a:rPr dirty="0" sz="1600" spc="-1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0">
                <a:latin typeface="Verdana"/>
                <a:cs typeface="Verdana"/>
              </a:rPr>
              <a:t> underserved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6172835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  <a:tabLst>
                <a:tab pos="1509395" algn="l"/>
              </a:tabLst>
            </a:pP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Admin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	Section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Applicant Section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16252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691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UEI#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Sams.gov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Expiration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Date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298954"/>
            <a:ext cx="7886699" cy="3475481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Information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77973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691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Brief</a:t>
            </a:r>
            <a:r>
              <a:rPr dirty="0" sz="30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Overview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Purpose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16252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Grant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Component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Type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298954"/>
            <a:ext cx="7886699" cy="3475481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At-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Risk</a:t>
            </a:r>
            <a:r>
              <a:rPr dirty="0" sz="3300" spc="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Community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16252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Roofing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Code/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Ordinance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16252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Grant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Waiver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532888"/>
            <a:ext cx="7886699" cy="300837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Description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107692"/>
            <a:ext cx="7886699" cy="385876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Applicant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Budget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37588"/>
            <a:ext cx="7886699" cy="3409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Underserved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Communities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25905"/>
            <a:ext cx="7442834" cy="3699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74295" indent="-342900">
              <a:lnSpc>
                <a:spcPct val="1069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latin typeface="Verdana"/>
                <a:cs typeface="Verdana"/>
              </a:rPr>
              <a:t>Communities</a:t>
            </a:r>
            <a:r>
              <a:rPr dirty="0" sz="1800" spc="-2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that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meet</a:t>
            </a:r>
            <a:r>
              <a:rPr dirty="0" sz="1800" spc="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the </a:t>
            </a:r>
            <a:r>
              <a:rPr dirty="0" sz="1800" spc="-10" b="1">
                <a:latin typeface="Verdana"/>
                <a:cs typeface="Verdana"/>
              </a:rPr>
              <a:t>Low-</a:t>
            </a:r>
            <a:r>
              <a:rPr dirty="0" sz="1800" b="1">
                <a:latin typeface="Verdana"/>
                <a:cs typeface="Verdana"/>
              </a:rPr>
              <a:t>Income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definition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spc="-25" b="1">
                <a:latin typeface="Verdana"/>
                <a:cs typeface="Verdana"/>
              </a:rPr>
              <a:t>are </a:t>
            </a:r>
            <a:r>
              <a:rPr dirty="0" sz="1800" b="1">
                <a:latin typeface="Verdana"/>
                <a:cs typeface="Verdana"/>
              </a:rPr>
              <a:t>also</a:t>
            </a:r>
            <a:r>
              <a:rPr dirty="0" sz="1800" spc="-3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considered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underserved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and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therefore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eligible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spc="-25" b="1">
                <a:latin typeface="Verdana"/>
                <a:cs typeface="Verdana"/>
              </a:rPr>
              <a:t>for </a:t>
            </a:r>
            <a:r>
              <a:rPr dirty="0" sz="1800" b="1">
                <a:latin typeface="Verdana"/>
                <a:cs typeface="Verdana"/>
              </a:rPr>
              <a:t>the match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waiver</a:t>
            </a:r>
            <a:endParaRPr sz="1800">
              <a:latin typeface="Verdana"/>
              <a:cs typeface="Verdana"/>
            </a:endParaRPr>
          </a:p>
          <a:p>
            <a:pPr marL="354965" marR="1657350" indent="-342265">
              <a:lnSpc>
                <a:spcPct val="1073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addition, the NOFO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 updated to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include </a:t>
            </a:r>
            <a:r>
              <a:rPr dirty="0" sz="1800">
                <a:latin typeface="Verdana"/>
                <a:cs typeface="Verdana"/>
              </a:rPr>
              <a:t>waivers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Tribes,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Pacific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Islands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USVI</a:t>
            </a:r>
            <a:endParaRPr sz="1800">
              <a:latin typeface="Verdana"/>
              <a:cs typeface="Verdana"/>
            </a:endParaRPr>
          </a:p>
          <a:p>
            <a:pPr marL="354965" marR="5080" indent="-342265">
              <a:lnSpc>
                <a:spcPct val="107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reference,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Executive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Order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13985: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"Advancing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racial </a:t>
            </a:r>
            <a:r>
              <a:rPr dirty="0" sz="1800">
                <a:latin typeface="Verdana"/>
                <a:cs typeface="Verdana"/>
              </a:rPr>
              <a:t>Equity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Support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Underserved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Communities </a:t>
            </a:r>
            <a:r>
              <a:rPr dirty="0" sz="1800" spc="-10">
                <a:latin typeface="Verdana"/>
                <a:cs typeface="Verdana"/>
              </a:rPr>
              <a:t>Through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Federal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Government":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term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"underserved </a:t>
            </a:r>
            <a:r>
              <a:rPr dirty="0" sz="1800">
                <a:latin typeface="Verdana"/>
                <a:cs typeface="Verdana"/>
              </a:rPr>
              <a:t>communities"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refers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populations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sharing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particular </a:t>
            </a:r>
            <a:r>
              <a:rPr dirty="0" sz="1800">
                <a:latin typeface="Verdana"/>
                <a:cs typeface="Verdana"/>
              </a:rPr>
              <a:t>characteristic,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well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geographic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communities,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that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have </a:t>
            </a:r>
            <a:r>
              <a:rPr dirty="0" sz="1800">
                <a:latin typeface="Verdana"/>
                <a:cs typeface="Verdana"/>
              </a:rPr>
              <a:t>been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systematically denied 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full opportunity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participate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in </a:t>
            </a:r>
            <a:r>
              <a:rPr dirty="0" sz="1800">
                <a:latin typeface="Verdana"/>
                <a:cs typeface="Verdana"/>
              </a:rPr>
              <a:t>aspects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economic,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social,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civic </a:t>
            </a:r>
            <a:r>
              <a:rPr dirty="0" sz="1800" spc="-10">
                <a:latin typeface="Verdana"/>
                <a:cs typeface="Verdana"/>
              </a:rPr>
              <a:t>life...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5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Budget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Explanation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90927"/>
            <a:ext cx="7886699" cy="389153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Accomplishments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1932432"/>
            <a:ext cx="7772399" cy="383514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Collaboration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90927"/>
            <a:ext cx="7886699" cy="389153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Landscape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Impacts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071878"/>
            <a:ext cx="7772399" cy="383514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Project</a:t>
            </a:r>
            <a:r>
              <a:rPr dirty="0" sz="3300" spc="-4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Sustainability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58923"/>
            <a:ext cx="7886699" cy="395630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Low-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Income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Community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065782"/>
            <a:ext cx="7772399" cy="3898391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Severe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Disaster</a:t>
            </a:r>
            <a:r>
              <a:rPr dirty="0" sz="33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Impact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90166"/>
            <a:ext cx="7886699" cy="3955529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Wildfire</a:t>
            </a:r>
            <a:r>
              <a:rPr dirty="0" sz="33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Hazard</a:t>
            </a:r>
            <a:r>
              <a:rPr dirty="0" sz="33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Potential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019300"/>
            <a:ext cx="7772399" cy="3898379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Review</a:t>
            </a:r>
            <a:r>
              <a:rPr dirty="0" sz="33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&amp;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Submit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" y="2016252"/>
            <a:ext cx="7886699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146894"/>
            <a:ext cx="692023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Grants</a:t>
            </a:r>
            <a:r>
              <a:rPr dirty="0" sz="4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&amp;</a:t>
            </a:r>
            <a:r>
              <a:rPr dirty="0" sz="45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Agreements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Application</a:t>
            </a:r>
            <a:r>
              <a:rPr dirty="0" sz="33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Period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63600" y="2018474"/>
            <a:ext cx="7590155" cy="2629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latin typeface="Verdana"/>
                <a:cs typeface="Verdana"/>
              </a:rPr>
              <a:t>Application</a:t>
            </a:r>
            <a:r>
              <a:rPr dirty="0" sz="2100" spc="-30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period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will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be</a:t>
            </a:r>
            <a:r>
              <a:rPr dirty="0" sz="2100" spc="-2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open</a:t>
            </a:r>
            <a:r>
              <a:rPr dirty="0" sz="2100" spc="-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for</a:t>
            </a:r>
            <a:r>
              <a:rPr dirty="0" sz="2100" spc="-15" b="1">
                <a:latin typeface="Verdana"/>
                <a:cs typeface="Verdana"/>
              </a:rPr>
              <a:t> </a:t>
            </a:r>
            <a:r>
              <a:rPr dirty="0" sz="2100" b="1">
                <a:latin typeface="Verdana"/>
                <a:cs typeface="Verdana"/>
              </a:rPr>
              <a:t>90</a:t>
            </a:r>
            <a:r>
              <a:rPr dirty="0" sz="2100" spc="-20" b="1">
                <a:latin typeface="Verdana"/>
                <a:cs typeface="Verdana"/>
              </a:rPr>
              <a:t> days</a:t>
            </a:r>
            <a:endParaRPr sz="2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Verdana"/>
              <a:cs typeface="Verdana"/>
            </a:endParaRPr>
          </a:p>
          <a:p>
            <a:pPr marL="393065" marR="220345" indent="-342265">
              <a:lnSpc>
                <a:spcPct val="107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100" spc="-45">
                <a:latin typeface="Verdana"/>
                <a:cs typeface="Verdana"/>
              </a:rPr>
              <a:t>To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allow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applicants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more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time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to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develop</a:t>
            </a:r>
            <a:r>
              <a:rPr dirty="0" sz="2100" spc="-4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proposals, </a:t>
            </a: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4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period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Round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2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be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90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days, </a:t>
            </a:r>
            <a:r>
              <a:rPr dirty="0" sz="2100">
                <a:latin typeface="Verdana"/>
                <a:cs typeface="Verdana"/>
              </a:rPr>
              <a:t>verses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60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days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used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in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Round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50">
                <a:latin typeface="Verdana"/>
                <a:cs typeface="Verdana"/>
              </a:rPr>
              <a:t>1</a:t>
            </a:r>
            <a:endParaRPr sz="2100">
              <a:latin typeface="Verdana"/>
              <a:cs typeface="Verdana"/>
            </a:endParaRPr>
          </a:p>
          <a:p>
            <a:pPr marL="393065" marR="43180" indent="-342900">
              <a:lnSpc>
                <a:spcPct val="107200"/>
              </a:lnSpc>
              <a:spcBef>
                <a:spcPts val="5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dirty="0" sz="2100">
                <a:latin typeface="Verdana"/>
                <a:cs typeface="Verdana"/>
              </a:rPr>
              <a:t>The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Application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Period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opened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July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31</a:t>
            </a:r>
            <a:r>
              <a:rPr dirty="0" baseline="25793" sz="2100">
                <a:latin typeface="Verdana"/>
                <a:cs typeface="Verdana"/>
              </a:rPr>
              <a:t>st</a:t>
            </a:r>
            <a:r>
              <a:rPr dirty="0" baseline="25793" sz="2100" spc="3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will</a:t>
            </a:r>
            <a:r>
              <a:rPr dirty="0" sz="2100" spc="-3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close </a:t>
            </a:r>
            <a:r>
              <a:rPr dirty="0" sz="2100">
                <a:latin typeface="Verdana"/>
                <a:cs typeface="Verdana"/>
              </a:rPr>
              <a:t>October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31</a:t>
            </a:r>
            <a:r>
              <a:rPr dirty="0" baseline="25793" sz="2100">
                <a:latin typeface="Verdana"/>
                <a:cs typeface="Verdana"/>
              </a:rPr>
              <a:t>st</a:t>
            </a:r>
            <a:r>
              <a:rPr dirty="0" sz="2100">
                <a:latin typeface="Verdana"/>
                <a:cs typeface="Verdana"/>
              </a:rPr>
              <a:t>,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2023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Grants</a:t>
            </a:r>
            <a:r>
              <a:rPr dirty="0" sz="33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&amp;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 Agreements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60119"/>
            <a:ext cx="5721350" cy="4055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Budget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details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Cost</a:t>
            </a:r>
            <a:r>
              <a:rPr dirty="0" sz="2100" spc="-10">
                <a:latin typeface="Verdana"/>
                <a:cs typeface="Verdana"/>
              </a:rPr>
              <a:t> share/match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spc="-10">
                <a:latin typeface="Verdana"/>
                <a:cs typeface="Verdana"/>
              </a:rPr>
              <a:t>Equipment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Buy</a:t>
            </a:r>
            <a:r>
              <a:rPr dirty="0" sz="2100" spc="-1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American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spc="-10">
                <a:latin typeface="Verdana"/>
                <a:cs typeface="Verdana"/>
              </a:rPr>
              <a:t>Davis-</a:t>
            </a:r>
            <a:r>
              <a:rPr dirty="0" sz="2100">
                <a:latin typeface="Verdana"/>
                <a:cs typeface="Verdana"/>
              </a:rPr>
              <a:t>Bacon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wages</a:t>
            </a:r>
            <a:r>
              <a:rPr dirty="0" sz="2100" spc="-1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for</a:t>
            </a:r>
            <a:r>
              <a:rPr dirty="0" sz="2100" spc="-5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construction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 spc="-10">
                <a:latin typeface="Verdana"/>
                <a:cs typeface="Verdana"/>
              </a:rPr>
              <a:t>Roads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Subawards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–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requirements</a:t>
            </a:r>
            <a:r>
              <a:rPr dirty="0" sz="2100" spc="-25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 spc="-10">
                <a:latin typeface="Verdana"/>
                <a:cs typeface="Verdana"/>
              </a:rPr>
              <a:t>reporting</a:t>
            </a:r>
            <a:endParaRPr sz="21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100">
                <a:latin typeface="Verdana"/>
                <a:cs typeface="Verdana"/>
              </a:rPr>
              <a:t>Sam.gov</a:t>
            </a:r>
            <a:r>
              <a:rPr dirty="0" sz="2100" spc="-20">
                <a:latin typeface="Verdana"/>
                <a:cs typeface="Verdana"/>
              </a:rPr>
              <a:t> </a:t>
            </a:r>
            <a:r>
              <a:rPr dirty="0" sz="2100">
                <a:latin typeface="Verdana"/>
                <a:cs typeface="Verdana"/>
              </a:rPr>
              <a:t>and</a:t>
            </a:r>
            <a:r>
              <a:rPr dirty="0" sz="2100" spc="-30">
                <a:latin typeface="Verdana"/>
                <a:cs typeface="Verdana"/>
              </a:rPr>
              <a:t> </a:t>
            </a:r>
            <a:r>
              <a:rPr dirty="0" sz="2100" spc="-20">
                <a:latin typeface="Verdana"/>
                <a:cs typeface="Verdana"/>
              </a:rPr>
              <a:t>risk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493268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Grants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&amp;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Agreements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Access</a:t>
            </a:r>
            <a:r>
              <a:rPr dirty="0" sz="30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Branch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Support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60119"/>
            <a:ext cx="7583805" cy="241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latin typeface="Verdana"/>
                <a:cs typeface="Verdana"/>
              </a:rPr>
              <a:t>Goal:</a:t>
            </a:r>
            <a:endParaRPr sz="2100">
              <a:latin typeface="Verdana"/>
              <a:cs typeface="Verdana"/>
            </a:endParaRPr>
          </a:p>
          <a:p>
            <a:pPr marL="184150" marR="207645" indent="-171450">
              <a:lnSpc>
                <a:spcPct val="113999"/>
              </a:lnSpc>
              <a:spcBef>
                <a:spcPts val="131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000">
                <a:latin typeface="Verdana"/>
                <a:cs typeface="Verdana"/>
              </a:rPr>
              <a:t>Provide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pre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and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post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award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technical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and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administrative </a:t>
            </a:r>
            <a:r>
              <a:rPr dirty="0" sz="2000">
                <a:latin typeface="Verdana"/>
                <a:cs typeface="Verdana"/>
              </a:rPr>
              <a:t>assistance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external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partners</a:t>
            </a:r>
            <a:endParaRPr sz="2000">
              <a:latin typeface="Verdana"/>
              <a:cs typeface="Verdana"/>
            </a:endParaRPr>
          </a:p>
          <a:p>
            <a:pPr marL="184150" marR="5080" indent="-171450">
              <a:lnSpc>
                <a:spcPct val="113999"/>
              </a:lnSpc>
              <a:spcBef>
                <a:spcPts val="130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000">
                <a:latin typeface="Verdana"/>
                <a:cs typeface="Verdana"/>
              </a:rPr>
              <a:t>Develop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tools,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resources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and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programs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improve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access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Forest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Service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funding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opportunities</a:t>
            </a:r>
            <a:r>
              <a:rPr dirty="0" sz="2000" spc="-6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for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traditionally underrepresented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communities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06045"/>
            <a:ext cx="4932680" cy="894080"/>
          </a:xfrm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Grants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&amp;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Agreements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Access</a:t>
            </a:r>
            <a:r>
              <a:rPr dirty="0" sz="30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Branch</a:t>
            </a:r>
            <a:r>
              <a:rPr dirty="0" sz="3000" spc="-3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Support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786840"/>
            <a:ext cx="6486525" cy="414972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700" spc="-10" b="1">
                <a:latin typeface="Verdana"/>
                <a:cs typeface="Verdana"/>
              </a:rPr>
              <a:t>Team: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Melissa</a:t>
            </a:r>
            <a:r>
              <a:rPr dirty="0" sz="1700" spc="-9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Aulisio,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Branch</a:t>
            </a:r>
            <a:r>
              <a:rPr dirty="0" sz="1700" spc="-90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Chief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Rebecca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Buxton,</a:t>
            </a:r>
            <a:r>
              <a:rPr dirty="0" sz="1700" spc="-10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Outreach</a:t>
            </a:r>
            <a:r>
              <a:rPr dirty="0" sz="1700" spc="-10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Collaboration</a:t>
            </a:r>
            <a:r>
              <a:rPr dirty="0" sz="1700" spc="-10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Specialist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Aaron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Stout,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Grants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Management</a:t>
            </a:r>
            <a:r>
              <a:rPr dirty="0" sz="1700" spc="-6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Specialist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Robin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Taylor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Davenport,</a:t>
            </a:r>
            <a:r>
              <a:rPr dirty="0" sz="1700" spc="-10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Outreach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Collaboration</a:t>
            </a:r>
            <a:r>
              <a:rPr dirty="0" sz="1700" spc="-11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Specialist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Heather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Mansukhani,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Access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Coordinator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Vi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45">
                <a:latin typeface="Verdana"/>
                <a:cs typeface="Verdana"/>
              </a:rPr>
              <a:t>Ta,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Program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Analyst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700" spc="-10" b="1">
                <a:latin typeface="Verdana"/>
                <a:cs typeface="Verdana"/>
              </a:rPr>
              <a:t>Contact: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Access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Mailbox: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u="sng" sz="17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accessga@usda.gov</a:t>
            </a:r>
            <a:endParaRPr sz="170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700">
                <a:latin typeface="Verdana"/>
                <a:cs typeface="Verdana"/>
              </a:rPr>
              <a:t>Booking</a:t>
            </a:r>
            <a:r>
              <a:rPr dirty="0" sz="1700" spc="-3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site</a:t>
            </a:r>
            <a:r>
              <a:rPr dirty="0" sz="1700" spc="-3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for</a:t>
            </a:r>
            <a:r>
              <a:rPr dirty="0" sz="1700" spc="-3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external</a:t>
            </a:r>
            <a:r>
              <a:rPr dirty="0" sz="1700" spc="-4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partners:</a:t>
            </a:r>
            <a:r>
              <a:rPr dirty="0" sz="1700" spc="-25">
                <a:latin typeface="Verdana"/>
                <a:cs typeface="Verdana"/>
              </a:rPr>
              <a:t> </a:t>
            </a:r>
            <a:r>
              <a:rPr dirty="0" u="sng" sz="20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consultation</a:t>
            </a:r>
            <a:r>
              <a:rPr dirty="0" u="sng" sz="20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0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site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" y="3969258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5494" y="1975444"/>
            <a:ext cx="605345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26440" marR="5080" indent="-714375">
              <a:lnSpc>
                <a:spcPct val="125000"/>
              </a:lnSpc>
              <a:spcBef>
                <a:spcPts val="100"/>
              </a:spcBef>
            </a:pP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 Application: </a:t>
            </a:r>
            <a:r>
              <a:rPr dirty="0" sz="4500">
                <a:solidFill>
                  <a:srgbClr val="000000"/>
                </a:solidFill>
                <a:latin typeface="Verdana"/>
                <a:cs typeface="Verdana"/>
              </a:rPr>
              <a:t>National</a:t>
            </a:r>
            <a:r>
              <a:rPr dirty="0" sz="45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500" spc="-10">
                <a:solidFill>
                  <a:srgbClr val="000000"/>
                </a:solidFill>
                <a:latin typeface="Verdana"/>
                <a:cs typeface="Verdana"/>
              </a:rPr>
              <a:t>Tools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703" rIns="0" bIns="0" rtlCol="0" vert="horz">
            <a:spAutoFit/>
          </a:bodyPr>
          <a:lstStyle/>
          <a:p>
            <a:pPr marL="3749040" marR="5080" indent="-303403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Submitting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Applications</a:t>
            </a:r>
            <a:r>
              <a:rPr dirty="0" sz="3000" spc="-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CWDG Tool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934211"/>
            <a:ext cx="7551420" cy="39204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438150" marR="255904">
              <a:lnSpc>
                <a:spcPts val="2140"/>
              </a:lnSpc>
              <a:spcBef>
                <a:spcPts val="290"/>
              </a:spcBef>
            </a:pPr>
            <a:r>
              <a:rPr dirty="0" sz="1900" b="1">
                <a:latin typeface="Verdana"/>
                <a:cs typeface="Verdana"/>
              </a:rPr>
              <a:t>An</a:t>
            </a:r>
            <a:r>
              <a:rPr dirty="0" sz="1900" spc="-15" b="1">
                <a:latin typeface="Verdana"/>
                <a:cs typeface="Verdana"/>
              </a:rPr>
              <a:t> </a:t>
            </a:r>
            <a:r>
              <a:rPr dirty="0" sz="1900" spc="-10" b="1">
                <a:latin typeface="Verdana"/>
                <a:cs typeface="Verdana"/>
              </a:rPr>
              <a:t>easy-to-</a:t>
            </a:r>
            <a:r>
              <a:rPr dirty="0" sz="1900" b="1">
                <a:latin typeface="Verdana"/>
                <a:cs typeface="Verdana"/>
              </a:rPr>
              <a:t>use,</a:t>
            </a:r>
            <a:r>
              <a:rPr dirty="0" sz="1900" spc="-20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online</a:t>
            </a:r>
            <a:r>
              <a:rPr dirty="0" sz="1900" spc="-25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dashboard</a:t>
            </a:r>
            <a:r>
              <a:rPr dirty="0" sz="1900" spc="-5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provides</a:t>
            </a:r>
            <a:r>
              <a:rPr dirty="0" sz="1900" spc="-30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data </a:t>
            </a:r>
            <a:r>
              <a:rPr dirty="0" sz="1900" spc="-25" b="1">
                <a:latin typeface="Verdana"/>
                <a:cs typeface="Verdana"/>
              </a:rPr>
              <a:t>to </a:t>
            </a:r>
            <a:r>
              <a:rPr dirty="0" sz="1900" b="1">
                <a:latin typeface="Verdana"/>
                <a:cs typeface="Verdana"/>
              </a:rPr>
              <a:t>include</a:t>
            </a:r>
            <a:r>
              <a:rPr dirty="0" sz="1900" spc="-25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in</a:t>
            </a:r>
            <a:r>
              <a:rPr dirty="0" sz="1900" spc="-30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your</a:t>
            </a:r>
            <a:r>
              <a:rPr dirty="0" sz="1900" spc="-15" b="1">
                <a:latin typeface="Verdana"/>
                <a:cs typeface="Verdana"/>
              </a:rPr>
              <a:t> </a:t>
            </a:r>
            <a:r>
              <a:rPr dirty="0" sz="1900" b="1">
                <a:latin typeface="Verdana"/>
                <a:cs typeface="Verdana"/>
              </a:rPr>
              <a:t>CWDG</a:t>
            </a:r>
            <a:r>
              <a:rPr dirty="0" sz="1900" spc="-10" b="1">
                <a:latin typeface="Verdana"/>
                <a:cs typeface="Verdana"/>
              </a:rPr>
              <a:t> application.</a:t>
            </a:r>
            <a:endParaRPr sz="1900">
              <a:latin typeface="Verdana"/>
              <a:cs typeface="Verdana"/>
            </a:endParaRPr>
          </a:p>
          <a:p>
            <a:pPr algn="ctr" marL="176530">
              <a:lnSpc>
                <a:spcPct val="100000"/>
              </a:lnSpc>
              <a:spcBef>
                <a:spcPts val="1115"/>
              </a:spcBef>
            </a:pPr>
            <a:r>
              <a:rPr dirty="0" u="sng" sz="19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www.wildfirerisk.org/cwdg-</a:t>
            </a:r>
            <a:r>
              <a:rPr dirty="0" u="sng" sz="1900" spc="-2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Verdana"/>
                <a:cs typeface="Verdana"/>
                <a:hlinkClick r:id="rId2"/>
              </a:rPr>
              <a:t>tool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Verdana"/>
              <a:cs typeface="Verdana"/>
            </a:endParaRPr>
          </a:p>
          <a:p>
            <a:pPr marL="268605" indent="-256540">
              <a:lnSpc>
                <a:spcPct val="100000"/>
              </a:lnSpc>
              <a:spcBef>
                <a:spcPts val="1810"/>
              </a:spcBef>
              <a:buFont typeface="Wingdings"/>
              <a:buChar char=""/>
              <a:tabLst>
                <a:tab pos="269240" algn="l"/>
              </a:tabLst>
            </a:pPr>
            <a:r>
              <a:rPr dirty="0" sz="1900">
                <a:latin typeface="Verdana"/>
                <a:cs typeface="Verdana"/>
              </a:rPr>
              <a:t>Immediate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information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about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eligibility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status</a:t>
            </a:r>
            <a:endParaRPr sz="1900">
              <a:latin typeface="Verdana"/>
              <a:cs typeface="Verdana"/>
            </a:endParaRPr>
          </a:p>
          <a:p>
            <a:pPr marL="268605" marR="5080" indent="-256540">
              <a:lnSpc>
                <a:spcPts val="2140"/>
              </a:lnSpc>
              <a:spcBef>
                <a:spcPts val="1350"/>
              </a:spcBef>
              <a:buFont typeface="Wingdings"/>
              <a:buChar char=""/>
              <a:tabLst>
                <a:tab pos="269240" algn="l"/>
              </a:tabLst>
            </a:pPr>
            <a:r>
              <a:rPr dirty="0" sz="1900">
                <a:latin typeface="Verdana"/>
                <a:cs typeface="Verdana"/>
              </a:rPr>
              <a:t>Populates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key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criteria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(wildfire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risk,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low-</a:t>
            </a:r>
            <a:r>
              <a:rPr dirty="0" sz="1900">
                <a:latin typeface="Verdana"/>
                <a:cs typeface="Verdana"/>
              </a:rPr>
              <a:t>income,</a:t>
            </a:r>
            <a:r>
              <a:rPr dirty="0" sz="1900" spc="-4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severe </a:t>
            </a:r>
            <a:r>
              <a:rPr dirty="0" sz="1900">
                <a:latin typeface="Verdana"/>
                <a:cs typeface="Verdana"/>
              </a:rPr>
              <a:t>disaster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declarations)</a:t>
            </a:r>
            <a:endParaRPr sz="1900">
              <a:latin typeface="Verdana"/>
              <a:cs typeface="Verdana"/>
            </a:endParaRPr>
          </a:p>
          <a:p>
            <a:pPr marL="268605" indent="-256540">
              <a:lnSpc>
                <a:spcPct val="100000"/>
              </a:lnSpc>
              <a:spcBef>
                <a:spcPts val="1120"/>
              </a:spcBef>
              <a:buFont typeface="Wingdings"/>
              <a:buChar char=""/>
              <a:tabLst>
                <a:tab pos="269240" algn="l"/>
              </a:tabLst>
            </a:pPr>
            <a:r>
              <a:rPr dirty="0" sz="1900" spc="-20">
                <a:latin typeface="Verdana"/>
                <a:cs typeface="Verdana"/>
              </a:rPr>
              <a:t>Cost-</a:t>
            </a:r>
            <a:r>
              <a:rPr dirty="0" sz="1900">
                <a:latin typeface="Verdana"/>
                <a:cs typeface="Verdana"/>
              </a:rPr>
              <a:t>share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waiver</a:t>
            </a:r>
            <a:r>
              <a:rPr dirty="0" sz="1900" spc="-1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eligibility</a:t>
            </a:r>
            <a:endParaRPr sz="1900">
              <a:latin typeface="Verdana"/>
              <a:cs typeface="Verdana"/>
            </a:endParaRPr>
          </a:p>
          <a:p>
            <a:pPr marL="268605" indent="-256540">
              <a:lnSpc>
                <a:spcPct val="100000"/>
              </a:lnSpc>
              <a:spcBef>
                <a:spcPts val="1160"/>
              </a:spcBef>
              <a:buFont typeface="Wingdings"/>
              <a:buChar char=""/>
              <a:tabLst>
                <a:tab pos="269240" algn="l"/>
              </a:tabLst>
            </a:pPr>
            <a:r>
              <a:rPr dirty="0" sz="1900">
                <a:latin typeface="Verdana"/>
                <a:cs typeface="Verdana"/>
              </a:rPr>
              <a:t>GIS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coordinates</a:t>
            </a:r>
            <a:endParaRPr sz="1900">
              <a:latin typeface="Verdana"/>
              <a:cs typeface="Verdana"/>
            </a:endParaRPr>
          </a:p>
          <a:p>
            <a:pPr marL="268605" indent="-256540">
              <a:lnSpc>
                <a:spcPct val="100000"/>
              </a:lnSpc>
              <a:spcBef>
                <a:spcPts val="1165"/>
              </a:spcBef>
              <a:buFont typeface="Wingdings"/>
              <a:buChar char=""/>
              <a:tabLst>
                <a:tab pos="269240" algn="l"/>
              </a:tabLst>
            </a:pPr>
            <a:r>
              <a:rPr dirty="0" sz="1900">
                <a:latin typeface="Verdana"/>
                <a:cs typeface="Verdana"/>
              </a:rPr>
              <a:t>Copy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paste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options</a:t>
            </a:r>
            <a:r>
              <a:rPr dirty="0" sz="1900" spc="-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3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easily</a:t>
            </a:r>
            <a:r>
              <a:rPr dirty="0" sz="1900" spc="-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populate</a:t>
            </a:r>
            <a:r>
              <a:rPr dirty="0" sz="1900" spc="-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your</a:t>
            </a:r>
            <a:r>
              <a:rPr dirty="0" sz="1900" spc="-3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application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036" y="122236"/>
            <a:ext cx="373570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Video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125" y="622566"/>
            <a:ext cx="8615159" cy="5782042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96518" y="1830323"/>
            <a:ext cx="7366000" cy="4170679"/>
            <a:chOff x="1096518" y="1830323"/>
            <a:chExt cx="7366000" cy="417067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6518" y="1830323"/>
              <a:ext cx="7365479" cy="417042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35811" y="3191636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974597" y="0"/>
                  </a:moveTo>
                  <a:lnTo>
                    <a:pt x="974597" y="81534"/>
                  </a:lnTo>
                  <a:lnTo>
                    <a:pt x="0" y="81534"/>
                  </a:lnTo>
                  <a:lnTo>
                    <a:pt x="0" y="244602"/>
                  </a:lnTo>
                  <a:lnTo>
                    <a:pt x="974597" y="244602"/>
                  </a:lnTo>
                  <a:lnTo>
                    <a:pt x="974597" y="326136"/>
                  </a:lnTo>
                  <a:lnTo>
                    <a:pt x="1137666" y="163068"/>
                  </a:lnTo>
                  <a:lnTo>
                    <a:pt x="9745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35811" y="3191636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0" y="81534"/>
                  </a:moveTo>
                  <a:lnTo>
                    <a:pt x="974597" y="81534"/>
                  </a:lnTo>
                  <a:lnTo>
                    <a:pt x="974597" y="0"/>
                  </a:lnTo>
                  <a:lnTo>
                    <a:pt x="1137666" y="163068"/>
                  </a:lnTo>
                  <a:lnTo>
                    <a:pt x="974597" y="326136"/>
                  </a:lnTo>
                  <a:lnTo>
                    <a:pt x="974597" y="244602"/>
                  </a:lnTo>
                  <a:lnTo>
                    <a:pt x="0" y="244602"/>
                  </a:lnTo>
                  <a:lnTo>
                    <a:pt x="0" y="8153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758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1: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Search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739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2: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48433"/>
            <a:ext cx="9143999" cy="384580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62911"/>
            <a:ext cx="9106661" cy="40774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8249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2: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962911"/>
            <a:ext cx="9107170" cy="4077970"/>
            <a:chOff x="0" y="1962911"/>
            <a:chExt cx="9107170" cy="40779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62911"/>
              <a:ext cx="9106661" cy="407746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5342" y="4632197"/>
              <a:ext cx="4256531" cy="11513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434589" y="4711445"/>
              <a:ext cx="4098290" cy="993140"/>
            </a:xfrm>
            <a:custGeom>
              <a:avLst/>
              <a:gdLst/>
              <a:ahLst/>
              <a:cxnLst/>
              <a:rect l="l" t="t" r="r" b="b"/>
              <a:pathLst>
                <a:path w="4098290" h="993139">
                  <a:moveTo>
                    <a:pt x="0" y="0"/>
                  </a:moveTo>
                  <a:lnTo>
                    <a:pt x="4098036" y="0"/>
                  </a:lnTo>
                  <a:lnTo>
                    <a:pt x="4098036" y="992885"/>
                  </a:lnTo>
                  <a:lnTo>
                    <a:pt x="0" y="99288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0136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2: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20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Prioritization</a:t>
            </a:r>
            <a:r>
              <a:rPr dirty="0" sz="3300" spc="-5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dirty="0" sz="33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solidFill>
                  <a:srgbClr val="000000"/>
                </a:solidFill>
                <a:latin typeface="Verdana"/>
                <a:cs typeface="Verdana"/>
              </a:rPr>
              <a:t>CWPPs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991042"/>
            <a:ext cx="7488555" cy="41846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31115">
              <a:lnSpc>
                <a:spcPct val="87000"/>
              </a:lnSpc>
              <a:spcBef>
                <a:spcPts val="380"/>
              </a:spcBef>
            </a:pPr>
            <a:r>
              <a:rPr dirty="0" sz="1800" b="1">
                <a:latin typeface="Verdana"/>
                <a:cs typeface="Verdana"/>
              </a:rPr>
              <a:t>The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CWDG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workgroup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suggested dedicating a</a:t>
            </a:r>
            <a:r>
              <a:rPr dirty="0" sz="1800" spc="-1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minimum </a:t>
            </a:r>
            <a:r>
              <a:rPr dirty="0" sz="1800" b="1">
                <a:latin typeface="Verdana"/>
                <a:cs typeface="Verdana"/>
              </a:rPr>
              <a:t>amount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of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Round 2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funding to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target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applications </a:t>
            </a:r>
            <a:r>
              <a:rPr dirty="0" sz="1800" b="1">
                <a:latin typeface="Verdana"/>
                <a:cs typeface="Verdana"/>
              </a:rPr>
              <a:t>requesting</a:t>
            </a:r>
            <a:r>
              <a:rPr dirty="0" sz="1800" spc="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the creation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of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CWPPs,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or revisions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to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existing </a:t>
            </a:r>
            <a:r>
              <a:rPr dirty="0" sz="1800" b="1">
                <a:latin typeface="Verdana"/>
                <a:cs typeface="Verdana"/>
              </a:rPr>
              <a:t>CWPPs,</a:t>
            </a:r>
            <a:r>
              <a:rPr dirty="0" sz="1800" spc="-3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so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long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as</a:t>
            </a:r>
            <a:r>
              <a:rPr dirty="0" sz="1800" spc="-1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they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meet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a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minimum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score.</a:t>
            </a:r>
            <a:endParaRPr sz="1800">
              <a:latin typeface="Verdana"/>
              <a:cs typeface="Verdana"/>
            </a:endParaRPr>
          </a:p>
          <a:p>
            <a:pPr marL="354965" marR="770890" indent="-342265">
              <a:lnSpc>
                <a:spcPts val="188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Only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3.4% of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 Round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 went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applicants </a:t>
            </a:r>
            <a:r>
              <a:rPr dirty="0" sz="1800">
                <a:latin typeface="Verdana"/>
                <a:cs typeface="Verdana"/>
              </a:rPr>
              <a:t>requesting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development or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enhancement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CWPPs</a:t>
            </a:r>
            <a:endParaRPr sz="1800">
              <a:latin typeface="Verdana"/>
              <a:cs typeface="Verdana"/>
            </a:endParaRPr>
          </a:p>
          <a:p>
            <a:pPr marL="354965" marR="24765" indent="-342265">
              <a:lnSpc>
                <a:spcPts val="188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45">
                <a:latin typeface="Verdana"/>
                <a:cs typeface="Verdana"/>
              </a:rPr>
              <a:t>To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apply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CWDG,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Communities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must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have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CWPP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apply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 </a:t>
            </a:r>
            <a:r>
              <a:rPr dirty="0" sz="1800" spc="-25">
                <a:latin typeface="Verdana"/>
                <a:cs typeface="Verdana"/>
              </a:rPr>
              <a:t>however,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not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every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community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has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CWPP </a:t>
            </a:r>
            <a:r>
              <a:rPr dirty="0" sz="1800">
                <a:latin typeface="Verdana"/>
                <a:cs typeface="Verdana"/>
              </a:rPr>
              <a:t>creating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disparity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funding </a:t>
            </a:r>
            <a:r>
              <a:rPr dirty="0" sz="1800" spc="-10">
                <a:latin typeface="Verdana"/>
                <a:cs typeface="Verdana"/>
              </a:rPr>
              <a:t>opportunities</a:t>
            </a:r>
            <a:endParaRPr sz="1800">
              <a:latin typeface="Verdana"/>
              <a:cs typeface="Verdana"/>
            </a:endParaRPr>
          </a:p>
          <a:p>
            <a:pPr marL="354965" marR="5080" indent="-342265">
              <a:lnSpc>
                <a:spcPts val="188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Feedback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from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Multiple applicants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states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asked</a:t>
            </a:r>
            <a:r>
              <a:rPr dirty="0" sz="1800" spc="-25">
                <a:latin typeface="Verdana"/>
                <a:cs typeface="Verdana"/>
              </a:rPr>
              <a:t> for </a:t>
            </a:r>
            <a:r>
              <a:rPr dirty="0" sz="1800">
                <a:latin typeface="Verdana"/>
                <a:cs typeface="Verdana"/>
              </a:rPr>
              <a:t>priority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for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development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CWPPs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during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early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years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 CWDG funding.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By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doing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so,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these communities can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do </a:t>
            </a:r>
            <a:r>
              <a:rPr dirty="0" sz="1800" spc="-10">
                <a:latin typeface="Verdana"/>
                <a:cs typeface="Verdana"/>
              </a:rPr>
              <a:t>follow-</a:t>
            </a:r>
            <a:r>
              <a:rPr dirty="0" sz="1800">
                <a:latin typeface="Verdana"/>
                <a:cs typeface="Verdana"/>
              </a:rPr>
              <a:t>up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submissions for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project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implementation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before </a:t>
            </a:r>
            <a:r>
              <a:rPr dirty="0" sz="1800" spc="-25">
                <a:latin typeface="Verdana"/>
                <a:cs typeface="Verdana"/>
              </a:rPr>
              <a:t>the </a:t>
            </a:r>
            <a:r>
              <a:rPr dirty="0" sz="1800">
                <a:latin typeface="Verdana"/>
                <a:cs typeface="Verdana"/>
              </a:rPr>
              <a:t>depletion of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CWDG funding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opportunities</a:t>
            </a:r>
            <a:endParaRPr sz="1800">
              <a:latin typeface="Verdana"/>
              <a:cs typeface="Verdana"/>
            </a:endParaRPr>
          </a:p>
          <a:p>
            <a:pPr marL="354965" marR="316865" indent="-342265">
              <a:lnSpc>
                <a:spcPts val="188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Verdana"/>
                <a:cs typeface="Verdana"/>
              </a:rPr>
              <a:t>Minimum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score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TBD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based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upon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analysis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applications </a:t>
            </a:r>
            <a:r>
              <a:rPr dirty="0" sz="1800">
                <a:latin typeface="Verdana"/>
                <a:cs typeface="Verdana"/>
              </a:rPr>
              <a:t>and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scores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937004"/>
            <a:ext cx="9144000" cy="3977004"/>
            <a:chOff x="0" y="1937004"/>
            <a:chExt cx="9144000" cy="397700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37004"/>
              <a:ext cx="9143999" cy="27639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21202"/>
              <a:ext cx="9143999" cy="23926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27022" y="4595241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974597" y="0"/>
                  </a:moveTo>
                  <a:lnTo>
                    <a:pt x="974597" y="81533"/>
                  </a:lnTo>
                  <a:lnTo>
                    <a:pt x="0" y="81533"/>
                  </a:lnTo>
                  <a:lnTo>
                    <a:pt x="0" y="244601"/>
                  </a:lnTo>
                  <a:lnTo>
                    <a:pt x="974597" y="244601"/>
                  </a:lnTo>
                  <a:lnTo>
                    <a:pt x="974597" y="326135"/>
                  </a:lnTo>
                  <a:lnTo>
                    <a:pt x="1137666" y="163067"/>
                  </a:lnTo>
                  <a:lnTo>
                    <a:pt x="9745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27022" y="4595241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0" y="81533"/>
                  </a:moveTo>
                  <a:lnTo>
                    <a:pt x="974597" y="81533"/>
                  </a:lnTo>
                  <a:lnTo>
                    <a:pt x="974597" y="0"/>
                  </a:lnTo>
                  <a:lnTo>
                    <a:pt x="1137666" y="163067"/>
                  </a:lnTo>
                  <a:lnTo>
                    <a:pt x="974597" y="326135"/>
                  </a:lnTo>
                  <a:lnTo>
                    <a:pt x="974597" y="244601"/>
                  </a:lnTo>
                  <a:lnTo>
                    <a:pt x="0" y="244601"/>
                  </a:lnTo>
                  <a:lnTo>
                    <a:pt x="0" y="8153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8410" y="4515611"/>
              <a:ext cx="4184903" cy="134035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97657" y="4594860"/>
              <a:ext cx="4026535" cy="1182370"/>
            </a:xfrm>
            <a:custGeom>
              <a:avLst/>
              <a:gdLst/>
              <a:ahLst/>
              <a:cxnLst/>
              <a:rect l="l" t="t" r="r" b="b"/>
              <a:pathLst>
                <a:path w="4026534" h="1182370">
                  <a:moveTo>
                    <a:pt x="0" y="0"/>
                  </a:moveTo>
                  <a:lnTo>
                    <a:pt x="4026408" y="0"/>
                  </a:lnTo>
                  <a:lnTo>
                    <a:pt x="4026408" y="1181862"/>
                  </a:lnTo>
                  <a:lnTo>
                    <a:pt x="0" y="11818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003" rIns="0" bIns="0" rtlCol="0" vert="horz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2: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937004"/>
            <a:ext cx="9144000" cy="3977004"/>
            <a:chOff x="0" y="1937004"/>
            <a:chExt cx="9144000" cy="397700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37004"/>
              <a:ext cx="9143999" cy="27639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21202"/>
              <a:ext cx="9143999" cy="23926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677025" y="3798189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163068" y="0"/>
                  </a:moveTo>
                  <a:lnTo>
                    <a:pt x="0" y="163067"/>
                  </a:lnTo>
                  <a:lnTo>
                    <a:pt x="163068" y="326135"/>
                  </a:lnTo>
                  <a:lnTo>
                    <a:pt x="163068" y="244601"/>
                  </a:lnTo>
                  <a:lnTo>
                    <a:pt x="1137666" y="244601"/>
                  </a:lnTo>
                  <a:lnTo>
                    <a:pt x="1137666" y="81533"/>
                  </a:lnTo>
                  <a:lnTo>
                    <a:pt x="163068" y="81533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77025" y="3798189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1137666" y="244601"/>
                  </a:moveTo>
                  <a:lnTo>
                    <a:pt x="163068" y="244601"/>
                  </a:lnTo>
                  <a:lnTo>
                    <a:pt x="163068" y="326135"/>
                  </a:lnTo>
                  <a:lnTo>
                    <a:pt x="0" y="163067"/>
                  </a:lnTo>
                  <a:lnTo>
                    <a:pt x="163068" y="0"/>
                  </a:lnTo>
                  <a:lnTo>
                    <a:pt x="163068" y="81533"/>
                  </a:lnTo>
                  <a:lnTo>
                    <a:pt x="1137666" y="81533"/>
                  </a:lnTo>
                  <a:lnTo>
                    <a:pt x="1137666" y="24460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67271" y="3797808"/>
              <a:ext cx="309880" cy="326390"/>
            </a:xfrm>
            <a:custGeom>
              <a:avLst/>
              <a:gdLst/>
              <a:ahLst/>
              <a:cxnLst/>
              <a:rect l="l" t="t" r="r" b="b"/>
              <a:pathLst>
                <a:path w="309879" h="326389">
                  <a:moveTo>
                    <a:pt x="0" y="0"/>
                  </a:moveTo>
                  <a:lnTo>
                    <a:pt x="309372" y="0"/>
                  </a:lnTo>
                  <a:lnTo>
                    <a:pt x="309372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2627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2: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Eligibility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080" rIns="0" bIns="0" rtlCol="0" vert="horz">
            <a:spAutoFit/>
          </a:bodyPr>
          <a:lstStyle/>
          <a:p>
            <a:pPr marL="281305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3: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000000"/>
                </a:solidFill>
                <a:latin typeface="Verdana"/>
                <a:cs typeface="Verdana"/>
              </a:rPr>
              <a:t>GIS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Coordinates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08148"/>
            <a:ext cx="9144000" cy="1441703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4157" y="445207"/>
            <a:ext cx="7706995" cy="89408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 b="1">
                <a:latin typeface="Verdana"/>
                <a:cs typeface="Verdana"/>
              </a:rPr>
              <a:t>CWDG</a:t>
            </a:r>
            <a:r>
              <a:rPr dirty="0" sz="3000" spc="-15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Online</a:t>
            </a:r>
            <a:r>
              <a:rPr dirty="0" sz="3000" spc="-20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Tool –</a:t>
            </a:r>
            <a:r>
              <a:rPr dirty="0" sz="3000" spc="-10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Step</a:t>
            </a:r>
            <a:r>
              <a:rPr dirty="0" sz="3000" spc="-15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4:</a:t>
            </a:r>
            <a:r>
              <a:rPr dirty="0" sz="3000" spc="5" b="1">
                <a:latin typeface="Verdana"/>
                <a:cs typeface="Verdana"/>
              </a:rPr>
              <a:t> </a:t>
            </a:r>
            <a:r>
              <a:rPr dirty="0" sz="3000" spc="-10" b="1">
                <a:latin typeface="Verdana"/>
                <a:cs typeface="Verdana"/>
              </a:rPr>
              <a:t>Scoring </a:t>
            </a:r>
            <a:r>
              <a:rPr dirty="0" sz="3000" spc="-10" b="1">
                <a:solidFill>
                  <a:srgbClr val="7E7E7E"/>
                </a:solidFill>
                <a:latin typeface="Verdana"/>
                <a:cs typeface="Verdana"/>
              </a:rPr>
              <a:t>(Low-Income)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141470"/>
            <a:ext cx="9143999" cy="184556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903770" y="3718831"/>
            <a:ext cx="706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585858"/>
                </a:solidFill>
                <a:latin typeface="Verdana"/>
                <a:cs typeface="Verdana"/>
              </a:rPr>
              <a:t>…or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76984"/>
            <a:ext cx="9144000" cy="1992071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706879"/>
            <a:ext cx="9144000" cy="2062480"/>
            <a:chOff x="0" y="1706879"/>
            <a:chExt cx="9144000" cy="20624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1706879"/>
              <a:ext cx="7886700" cy="76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76984"/>
              <a:ext cx="9144000" cy="199207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141470"/>
            <a:ext cx="9143999" cy="184556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03770" y="3718831"/>
            <a:ext cx="706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585858"/>
                </a:solidFill>
                <a:latin typeface="Verdana"/>
                <a:cs typeface="Verdana"/>
              </a:rPr>
              <a:t>…or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175375" y="2593213"/>
            <a:ext cx="1150620" cy="339090"/>
            <a:chOff x="6175375" y="2593213"/>
            <a:chExt cx="1150620" cy="339090"/>
          </a:xfrm>
        </p:grpSpPr>
        <p:sp>
          <p:nvSpPr>
            <p:cNvPr id="8" name="object 8" descr=""/>
            <p:cNvSpPr/>
            <p:nvPr/>
          </p:nvSpPr>
          <p:spPr>
            <a:xfrm>
              <a:off x="6181725" y="2599563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163067" y="0"/>
                  </a:moveTo>
                  <a:lnTo>
                    <a:pt x="0" y="163067"/>
                  </a:lnTo>
                  <a:lnTo>
                    <a:pt x="163067" y="326135"/>
                  </a:lnTo>
                  <a:lnTo>
                    <a:pt x="163067" y="244601"/>
                  </a:lnTo>
                  <a:lnTo>
                    <a:pt x="1137665" y="244601"/>
                  </a:lnTo>
                  <a:lnTo>
                    <a:pt x="1137665" y="81533"/>
                  </a:lnTo>
                  <a:lnTo>
                    <a:pt x="163067" y="81533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81725" y="2599563"/>
              <a:ext cx="1137920" cy="326390"/>
            </a:xfrm>
            <a:custGeom>
              <a:avLst/>
              <a:gdLst/>
              <a:ahLst/>
              <a:cxnLst/>
              <a:rect l="l" t="t" r="r" b="b"/>
              <a:pathLst>
                <a:path w="1137920" h="326389">
                  <a:moveTo>
                    <a:pt x="1137665" y="244601"/>
                  </a:moveTo>
                  <a:lnTo>
                    <a:pt x="163067" y="244601"/>
                  </a:lnTo>
                  <a:lnTo>
                    <a:pt x="163067" y="326135"/>
                  </a:lnTo>
                  <a:lnTo>
                    <a:pt x="0" y="163067"/>
                  </a:lnTo>
                  <a:lnTo>
                    <a:pt x="163067" y="0"/>
                  </a:lnTo>
                  <a:lnTo>
                    <a:pt x="163067" y="81533"/>
                  </a:lnTo>
                  <a:lnTo>
                    <a:pt x="1137665" y="81533"/>
                  </a:lnTo>
                  <a:lnTo>
                    <a:pt x="1137665" y="24460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743827" y="2174113"/>
            <a:ext cx="1151255" cy="339090"/>
            <a:chOff x="6743827" y="2174113"/>
            <a:chExt cx="1151255" cy="339090"/>
          </a:xfrm>
        </p:grpSpPr>
        <p:sp>
          <p:nvSpPr>
            <p:cNvPr id="11" name="object 11" descr=""/>
            <p:cNvSpPr/>
            <p:nvPr/>
          </p:nvSpPr>
          <p:spPr>
            <a:xfrm>
              <a:off x="6750177" y="2180463"/>
              <a:ext cx="1138555" cy="326390"/>
            </a:xfrm>
            <a:custGeom>
              <a:avLst/>
              <a:gdLst/>
              <a:ahLst/>
              <a:cxnLst/>
              <a:rect l="l" t="t" r="r" b="b"/>
              <a:pathLst>
                <a:path w="1138554" h="326389">
                  <a:moveTo>
                    <a:pt x="163067" y="0"/>
                  </a:moveTo>
                  <a:lnTo>
                    <a:pt x="0" y="163067"/>
                  </a:lnTo>
                  <a:lnTo>
                    <a:pt x="163067" y="326135"/>
                  </a:lnTo>
                  <a:lnTo>
                    <a:pt x="163067" y="244601"/>
                  </a:lnTo>
                  <a:lnTo>
                    <a:pt x="1138427" y="244601"/>
                  </a:lnTo>
                  <a:lnTo>
                    <a:pt x="1138427" y="81533"/>
                  </a:lnTo>
                  <a:lnTo>
                    <a:pt x="163067" y="81533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50177" y="2180463"/>
              <a:ext cx="1138555" cy="326390"/>
            </a:xfrm>
            <a:custGeom>
              <a:avLst/>
              <a:gdLst/>
              <a:ahLst/>
              <a:cxnLst/>
              <a:rect l="l" t="t" r="r" b="b"/>
              <a:pathLst>
                <a:path w="1138554" h="326389">
                  <a:moveTo>
                    <a:pt x="1138427" y="244601"/>
                  </a:moveTo>
                  <a:lnTo>
                    <a:pt x="163067" y="244601"/>
                  </a:lnTo>
                  <a:lnTo>
                    <a:pt x="163067" y="326135"/>
                  </a:lnTo>
                  <a:lnTo>
                    <a:pt x="0" y="163067"/>
                  </a:lnTo>
                  <a:lnTo>
                    <a:pt x="163067" y="0"/>
                  </a:lnTo>
                  <a:lnTo>
                    <a:pt x="163067" y="81533"/>
                  </a:lnTo>
                  <a:lnTo>
                    <a:pt x="1138427" y="81533"/>
                  </a:lnTo>
                  <a:lnTo>
                    <a:pt x="1138427" y="24460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4: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Scoring </a:t>
            </a:r>
            <a:r>
              <a:rPr dirty="0" sz="3000" spc="-10">
                <a:solidFill>
                  <a:srgbClr val="7E7E7E"/>
                </a:solidFill>
                <a:latin typeface="Verdana"/>
                <a:cs typeface="Verdana"/>
              </a:rPr>
              <a:t>(Low-Income)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31670"/>
            <a:ext cx="9143999" cy="29946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306" rIns="0" bIns="0" rtlCol="0" vert="horz">
            <a:spAutoFit/>
          </a:bodyPr>
          <a:lstStyle/>
          <a:p>
            <a:pPr marL="6985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4: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Scoring </a:t>
            </a:r>
            <a:r>
              <a:rPr dirty="0" sz="3000">
                <a:solidFill>
                  <a:srgbClr val="7E7E7E"/>
                </a:solidFill>
                <a:latin typeface="Verdana"/>
                <a:cs typeface="Verdana"/>
              </a:rPr>
              <a:t>(Severe</a:t>
            </a:r>
            <a:r>
              <a:rPr dirty="0" sz="3000" spc="-4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7E7E7E"/>
                </a:solidFill>
                <a:latin typeface="Verdana"/>
                <a:cs typeface="Verdana"/>
              </a:rPr>
              <a:t>Disasters)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931670"/>
            <a:ext cx="9144000" cy="2994660"/>
            <a:chOff x="0" y="1931670"/>
            <a:chExt cx="9144000" cy="29946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31670"/>
              <a:ext cx="9143999" cy="29946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571868" y="2661285"/>
              <a:ext cx="1138555" cy="326390"/>
            </a:xfrm>
            <a:custGeom>
              <a:avLst/>
              <a:gdLst/>
              <a:ahLst/>
              <a:cxnLst/>
              <a:rect l="l" t="t" r="r" b="b"/>
              <a:pathLst>
                <a:path w="1138554" h="326389">
                  <a:moveTo>
                    <a:pt x="163067" y="0"/>
                  </a:moveTo>
                  <a:lnTo>
                    <a:pt x="0" y="163067"/>
                  </a:lnTo>
                  <a:lnTo>
                    <a:pt x="163067" y="326135"/>
                  </a:lnTo>
                  <a:lnTo>
                    <a:pt x="163067" y="244601"/>
                  </a:lnTo>
                  <a:lnTo>
                    <a:pt x="1138427" y="244601"/>
                  </a:lnTo>
                  <a:lnTo>
                    <a:pt x="1138427" y="81533"/>
                  </a:lnTo>
                  <a:lnTo>
                    <a:pt x="163067" y="81533"/>
                  </a:lnTo>
                  <a:lnTo>
                    <a:pt x="1630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71868" y="2661285"/>
              <a:ext cx="1138555" cy="326390"/>
            </a:xfrm>
            <a:custGeom>
              <a:avLst/>
              <a:gdLst/>
              <a:ahLst/>
              <a:cxnLst/>
              <a:rect l="l" t="t" r="r" b="b"/>
              <a:pathLst>
                <a:path w="1138554" h="326389">
                  <a:moveTo>
                    <a:pt x="1138427" y="244601"/>
                  </a:moveTo>
                  <a:lnTo>
                    <a:pt x="163067" y="244601"/>
                  </a:lnTo>
                  <a:lnTo>
                    <a:pt x="163067" y="326135"/>
                  </a:lnTo>
                  <a:lnTo>
                    <a:pt x="0" y="163067"/>
                  </a:lnTo>
                  <a:lnTo>
                    <a:pt x="163067" y="0"/>
                  </a:lnTo>
                  <a:lnTo>
                    <a:pt x="163067" y="81533"/>
                  </a:lnTo>
                  <a:lnTo>
                    <a:pt x="1138427" y="81533"/>
                  </a:lnTo>
                  <a:lnTo>
                    <a:pt x="1138427" y="24460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12714" y="2660904"/>
              <a:ext cx="859155" cy="1445260"/>
            </a:xfrm>
            <a:custGeom>
              <a:avLst/>
              <a:gdLst/>
              <a:ahLst/>
              <a:cxnLst/>
              <a:rect l="l" t="t" r="r" b="b"/>
              <a:pathLst>
                <a:path w="859154" h="1445260">
                  <a:moveTo>
                    <a:pt x="0" y="0"/>
                  </a:moveTo>
                  <a:lnTo>
                    <a:pt x="858774" y="0"/>
                  </a:lnTo>
                  <a:lnTo>
                    <a:pt x="858774" y="1444752"/>
                  </a:lnTo>
                  <a:lnTo>
                    <a:pt x="0" y="14447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74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4: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Scoring </a:t>
            </a:r>
            <a:r>
              <a:rPr dirty="0" sz="3000">
                <a:solidFill>
                  <a:srgbClr val="7E7E7E"/>
                </a:solidFill>
                <a:latin typeface="Verdana"/>
                <a:cs typeface="Verdana"/>
              </a:rPr>
              <a:t>(Severe</a:t>
            </a:r>
            <a:r>
              <a:rPr dirty="0" sz="3000" spc="-4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7E7E7E"/>
                </a:solidFill>
                <a:latin typeface="Verdana"/>
                <a:cs typeface="Verdana"/>
              </a:rPr>
              <a:t>Disasters)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1307848"/>
            <a:ext cx="77069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3: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Scoring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20" y="948690"/>
            <a:ext cx="9136380" cy="4900930"/>
            <a:chOff x="7620" y="948690"/>
            <a:chExt cx="9136380" cy="49009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948690"/>
              <a:ext cx="9136367" cy="490042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843140" y="4266819"/>
              <a:ext cx="1138555" cy="325755"/>
            </a:xfrm>
            <a:custGeom>
              <a:avLst/>
              <a:gdLst/>
              <a:ahLst/>
              <a:cxnLst/>
              <a:rect l="l" t="t" r="r" b="b"/>
              <a:pathLst>
                <a:path w="1138554" h="325754">
                  <a:moveTo>
                    <a:pt x="162686" y="0"/>
                  </a:moveTo>
                  <a:lnTo>
                    <a:pt x="0" y="162686"/>
                  </a:lnTo>
                  <a:lnTo>
                    <a:pt x="162686" y="325373"/>
                  </a:lnTo>
                  <a:lnTo>
                    <a:pt x="162686" y="244030"/>
                  </a:lnTo>
                  <a:lnTo>
                    <a:pt x="1138427" y="244030"/>
                  </a:lnTo>
                  <a:lnTo>
                    <a:pt x="1138427" y="81343"/>
                  </a:lnTo>
                  <a:lnTo>
                    <a:pt x="162686" y="81343"/>
                  </a:lnTo>
                  <a:lnTo>
                    <a:pt x="1626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843140" y="4266819"/>
              <a:ext cx="1138555" cy="325755"/>
            </a:xfrm>
            <a:custGeom>
              <a:avLst/>
              <a:gdLst/>
              <a:ahLst/>
              <a:cxnLst/>
              <a:rect l="l" t="t" r="r" b="b"/>
              <a:pathLst>
                <a:path w="1138554" h="325754">
                  <a:moveTo>
                    <a:pt x="1138427" y="244030"/>
                  </a:moveTo>
                  <a:lnTo>
                    <a:pt x="162686" y="244030"/>
                  </a:lnTo>
                  <a:lnTo>
                    <a:pt x="162686" y="325373"/>
                  </a:lnTo>
                  <a:lnTo>
                    <a:pt x="0" y="162686"/>
                  </a:lnTo>
                  <a:lnTo>
                    <a:pt x="162686" y="0"/>
                  </a:lnTo>
                  <a:lnTo>
                    <a:pt x="162686" y="81343"/>
                  </a:lnTo>
                  <a:lnTo>
                    <a:pt x="1138427" y="81343"/>
                  </a:lnTo>
                  <a:lnTo>
                    <a:pt x="1138427" y="24403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95777" y="3352038"/>
              <a:ext cx="3949700" cy="2456815"/>
            </a:xfrm>
            <a:custGeom>
              <a:avLst/>
              <a:gdLst/>
              <a:ahLst/>
              <a:cxnLst/>
              <a:rect l="l" t="t" r="r" b="b"/>
              <a:pathLst>
                <a:path w="3949700" h="2456815">
                  <a:moveTo>
                    <a:pt x="0" y="0"/>
                  </a:moveTo>
                  <a:lnTo>
                    <a:pt x="3949446" y="0"/>
                  </a:lnTo>
                  <a:lnTo>
                    <a:pt x="3949446" y="2456688"/>
                  </a:lnTo>
                  <a:lnTo>
                    <a:pt x="0" y="245668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706879"/>
            <a:ext cx="9144000" cy="1951989"/>
            <a:chOff x="0" y="1706879"/>
            <a:chExt cx="9144000" cy="195198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1706879"/>
              <a:ext cx="7886700" cy="761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16607"/>
              <a:ext cx="9144000" cy="1841752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165091"/>
            <a:ext cx="9144000" cy="226079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03770" y="3718831"/>
            <a:ext cx="706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585858"/>
                </a:solidFill>
                <a:latin typeface="Verdana"/>
                <a:cs typeface="Verdana"/>
              </a:rPr>
              <a:t>…or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4: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Scoring </a:t>
            </a:r>
            <a:r>
              <a:rPr dirty="0" sz="3000">
                <a:solidFill>
                  <a:srgbClr val="7E7E7E"/>
                </a:solidFill>
                <a:latin typeface="Verdana"/>
                <a:cs typeface="Verdana"/>
              </a:rPr>
              <a:t>(Wildfire</a:t>
            </a:r>
            <a:r>
              <a:rPr dirty="0" sz="3000" spc="-35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7E7E7E"/>
                </a:solidFill>
                <a:latin typeface="Verdana"/>
                <a:cs typeface="Verdana"/>
              </a:rPr>
              <a:t>Hazard)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06879"/>
            <a:ext cx="7886700" cy="76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8415" marR="5080">
              <a:lnSpc>
                <a:spcPts val="3240"/>
              </a:lnSpc>
              <a:spcBef>
                <a:spcPts val="505"/>
              </a:spcBef>
            </a:pP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CWDG</a:t>
            </a:r>
            <a:r>
              <a:rPr dirty="0" sz="3000" spc="-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Online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Tool –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Step</a:t>
            </a:r>
            <a:r>
              <a:rPr dirty="0" sz="3000" spc="-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5:</a:t>
            </a:r>
            <a:r>
              <a:rPr dirty="0" sz="3000" spc="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Cost- </a:t>
            </a:r>
            <a:r>
              <a:rPr dirty="0" sz="3000">
                <a:solidFill>
                  <a:srgbClr val="000000"/>
                </a:solidFill>
                <a:latin typeface="Verdana"/>
                <a:cs typeface="Verdana"/>
              </a:rPr>
              <a:t>Share</a:t>
            </a:r>
            <a:r>
              <a:rPr dirty="0" sz="30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000000"/>
                </a:solidFill>
                <a:latin typeface="Verdana"/>
                <a:cs typeface="Verdana"/>
              </a:rPr>
              <a:t>Waiver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2765" y="2279904"/>
            <a:ext cx="4608830" cy="1544955"/>
            <a:chOff x="32765" y="2279904"/>
            <a:chExt cx="4608830" cy="15449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" y="2279904"/>
              <a:ext cx="4608575" cy="15445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5" y="2314194"/>
              <a:ext cx="4485894" cy="14214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293" y="2309431"/>
              <a:ext cx="4495800" cy="1431925"/>
            </a:xfrm>
            <a:custGeom>
              <a:avLst/>
              <a:gdLst/>
              <a:ahLst/>
              <a:cxnLst/>
              <a:rect l="l" t="t" r="r" b="b"/>
              <a:pathLst>
                <a:path w="4495800" h="1431925">
                  <a:moveTo>
                    <a:pt x="0" y="0"/>
                  </a:moveTo>
                  <a:lnTo>
                    <a:pt x="4495419" y="0"/>
                  </a:lnTo>
                  <a:lnTo>
                    <a:pt x="4495419" y="1431416"/>
                  </a:lnTo>
                  <a:lnTo>
                    <a:pt x="0" y="143141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903770" y="3718831"/>
            <a:ext cx="7067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585858"/>
                </a:solidFill>
                <a:latin typeface="Verdana"/>
                <a:cs typeface="Verdana"/>
              </a:rPr>
              <a:t>…or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50308" y="2220467"/>
            <a:ext cx="4346575" cy="1604010"/>
            <a:chOff x="4750308" y="2220467"/>
            <a:chExt cx="4346575" cy="160401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0308" y="2220467"/>
              <a:ext cx="4346447" cy="160400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4598" y="2254757"/>
              <a:ext cx="4223765" cy="148132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779835" y="2249995"/>
              <a:ext cx="4233545" cy="1490980"/>
            </a:xfrm>
            <a:custGeom>
              <a:avLst/>
              <a:gdLst/>
              <a:ahLst/>
              <a:cxnLst/>
              <a:rect l="l" t="t" r="r" b="b"/>
              <a:pathLst>
                <a:path w="4233545" h="1490979">
                  <a:moveTo>
                    <a:pt x="0" y="0"/>
                  </a:moveTo>
                  <a:lnTo>
                    <a:pt x="4233290" y="0"/>
                  </a:lnTo>
                  <a:lnTo>
                    <a:pt x="4233290" y="1490852"/>
                  </a:lnTo>
                  <a:lnTo>
                    <a:pt x="0" y="149085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7350" y="4277867"/>
            <a:ext cx="5673077" cy="1614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Bruce, Joseph - FS</dc:creator>
  <dc:title>PowerPoint Presentation</dc:title>
  <dcterms:created xsi:type="dcterms:W3CDTF">2023-09-12T16:53:05Z</dcterms:created>
  <dcterms:modified xsi:type="dcterms:W3CDTF">2023-09-12T16:53:05Z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0x010100D4E4AE954D86414899C03B0D9F94B945</vt:lpwstr>
  </property>
  <property fmtid="{D5CDD505-2E9C-101B-9397-08002B2CF9AE}" pid="3" name="Created">
    <vt:filetime>2023-08-04T00:00:00Z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2023-09-12T00:00:00Z</vt:filetime>
  </property>
  <property fmtid="{D5CDD505-2E9C-101B-9397-08002B2CF9AE}" pid="6" name="Producer">
    <vt:lpwstr>Adobe PDF Library 23.3.20</vt:lpwstr>
  </property>
</Properties>
</file>